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315" r:id="rId2"/>
    <p:sldId id="286" r:id="rId3"/>
    <p:sldId id="273" r:id="rId4"/>
    <p:sldId id="277" r:id="rId5"/>
    <p:sldId id="279" r:id="rId6"/>
    <p:sldId id="287" r:id="rId7"/>
    <p:sldId id="294" r:id="rId8"/>
    <p:sldId id="281" r:id="rId9"/>
    <p:sldId id="282" r:id="rId10"/>
    <p:sldId id="293" r:id="rId11"/>
    <p:sldId id="283" r:id="rId12"/>
    <p:sldId id="285" r:id="rId13"/>
    <p:sldId id="309" r:id="rId14"/>
    <p:sldId id="310" r:id="rId15"/>
    <p:sldId id="290" r:id="rId16"/>
    <p:sldId id="292" r:id="rId17"/>
    <p:sldId id="291" r:id="rId18"/>
    <p:sldId id="311" r:id="rId19"/>
    <p:sldId id="312" r:id="rId20"/>
    <p:sldId id="295" r:id="rId21"/>
    <p:sldId id="299" r:id="rId22"/>
    <p:sldId id="313" r:id="rId23"/>
    <p:sldId id="296" r:id="rId24"/>
    <p:sldId id="306" r:id="rId25"/>
    <p:sldId id="297" r:id="rId26"/>
    <p:sldId id="314" r:id="rId27"/>
    <p:sldId id="317" r:id="rId28"/>
    <p:sldId id="318" r:id="rId29"/>
    <p:sldId id="320" r:id="rId30"/>
    <p:sldId id="316" r:id="rId31"/>
    <p:sldId id="275" r:id="rId32"/>
    <p:sldId id="307" r:id="rId33"/>
    <p:sldId id="308" r:id="rId34"/>
  </p:sldIdLst>
  <p:sldSz cx="9144000" cy="5143500" type="screen16x9"/>
  <p:notesSz cx="666273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45" d="100"/>
          <a:sy n="145" d="100"/>
        </p:scale>
        <p:origin x="60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774010" y="0"/>
            <a:ext cx="2887186" cy="498056"/>
          </a:xfrm>
          <a:prstGeom prst="rect">
            <a:avLst/>
          </a:prstGeom>
        </p:spPr>
        <p:txBody>
          <a:bodyPr vert="horz" lIns="91440" tIns="45720" rIns="91440" bIns="45720" rtlCol="0"/>
          <a:lstStyle>
            <a:lvl1pPr algn="r">
              <a:defRPr sz="1200"/>
            </a:lvl1pPr>
          </a:lstStyle>
          <a:p>
            <a:fld id="{942D5299-A3C1-4B1E-8AA3-7025BDA62398}" type="datetimeFigureOut">
              <a:rPr lang="sv-SE" smtClean="0"/>
              <a:t>2019-05-02</a:t>
            </a:fld>
            <a:endParaRPr lang="sv-SE"/>
          </a:p>
        </p:txBody>
      </p:sp>
      <p:sp>
        <p:nvSpPr>
          <p:cNvPr id="4" name="Platshållare för sidfot 3"/>
          <p:cNvSpPr>
            <a:spLocks noGrp="1"/>
          </p:cNvSpPr>
          <p:nvPr>
            <p:ph type="ftr" sz="quarter" idx="2"/>
          </p:nvPr>
        </p:nvSpPr>
        <p:spPr>
          <a:xfrm>
            <a:off x="0" y="9428584"/>
            <a:ext cx="2887186"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774010" y="9428584"/>
            <a:ext cx="2887186" cy="498055"/>
          </a:xfrm>
          <a:prstGeom prst="rect">
            <a:avLst/>
          </a:prstGeom>
        </p:spPr>
        <p:txBody>
          <a:bodyPr vert="horz" lIns="91440" tIns="45720" rIns="91440" bIns="45720" rtlCol="0" anchor="b"/>
          <a:lstStyle>
            <a:lvl1pPr algn="r">
              <a:defRPr sz="1200"/>
            </a:lvl1pPr>
          </a:lstStyle>
          <a:p>
            <a:fld id="{D7861742-C6F2-4B56-AFDB-D5AF148F9DB0}" type="slidenum">
              <a:rPr lang="sv-SE" smtClean="0"/>
              <a:t>‹#›</a:t>
            </a:fld>
            <a:endParaRPr lang="sv-SE"/>
          </a:p>
        </p:txBody>
      </p:sp>
    </p:spTree>
    <p:extLst>
      <p:ext uri="{BB962C8B-B14F-4D97-AF65-F5344CB8AC3E}">
        <p14:creationId xmlns:p14="http://schemas.microsoft.com/office/powerpoint/2010/main" val="2848017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774010" y="0"/>
            <a:ext cx="2887186" cy="498056"/>
          </a:xfrm>
          <a:prstGeom prst="rect">
            <a:avLst/>
          </a:prstGeom>
        </p:spPr>
        <p:txBody>
          <a:bodyPr vert="horz" lIns="91440" tIns="45720" rIns="91440" bIns="45720" rtlCol="0"/>
          <a:lstStyle>
            <a:lvl1pPr algn="r">
              <a:defRPr sz="1200"/>
            </a:lvl1pPr>
          </a:lstStyle>
          <a:p>
            <a:fld id="{31CF1E31-7C05-4BFF-BACC-10D95A3F585D}" type="datetimeFigureOut">
              <a:rPr lang="sv-SE" smtClean="0"/>
              <a:t>2019-05-02</a:t>
            </a:fld>
            <a:endParaRPr lang="sv-SE"/>
          </a:p>
        </p:txBody>
      </p:sp>
      <p:sp>
        <p:nvSpPr>
          <p:cNvPr id="4" name="Platshållare för bildobjekt 3"/>
          <p:cNvSpPr>
            <a:spLocks noGrp="1" noRot="1" noChangeAspect="1"/>
          </p:cNvSpPr>
          <p:nvPr>
            <p:ph type="sldImg" idx="2"/>
          </p:nvPr>
        </p:nvSpPr>
        <p:spPr>
          <a:xfrm>
            <a:off x="354013" y="1241425"/>
            <a:ext cx="5954712"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274" y="4777194"/>
            <a:ext cx="533019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887186"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4010" y="9428584"/>
            <a:ext cx="2887186" cy="498055"/>
          </a:xfrm>
          <a:prstGeom prst="rect">
            <a:avLst/>
          </a:prstGeom>
        </p:spPr>
        <p:txBody>
          <a:bodyPr vert="horz" lIns="91440" tIns="45720" rIns="91440" bIns="45720" rtlCol="0" anchor="b"/>
          <a:lstStyle>
            <a:lvl1pPr algn="r">
              <a:defRPr sz="1200"/>
            </a:lvl1pPr>
          </a:lstStyle>
          <a:p>
            <a:fld id="{C006F743-8789-4810-99C9-10AE7086C405}" type="slidenum">
              <a:rPr lang="sv-SE" smtClean="0"/>
              <a:t>‹#›</a:t>
            </a:fld>
            <a:endParaRPr lang="sv-SE"/>
          </a:p>
        </p:txBody>
      </p:sp>
    </p:spTree>
    <p:extLst>
      <p:ext uri="{BB962C8B-B14F-4D97-AF65-F5344CB8AC3E}">
        <p14:creationId xmlns:p14="http://schemas.microsoft.com/office/powerpoint/2010/main" val="34332508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006F743-8789-4810-99C9-10AE7086C405}" type="slidenum">
              <a:rPr lang="sv-SE" smtClean="0"/>
              <a:t>26</a:t>
            </a:fld>
            <a:endParaRPr lang="sv-SE"/>
          </a:p>
        </p:txBody>
      </p:sp>
    </p:spTree>
    <p:extLst>
      <p:ext uri="{BB962C8B-B14F-4D97-AF65-F5344CB8AC3E}">
        <p14:creationId xmlns:p14="http://schemas.microsoft.com/office/powerpoint/2010/main" val="1781545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E060D78-0732-444B-B0D5-1543BC9666EF}"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6402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alt 2">
    <p:spTree>
      <p:nvGrpSpPr>
        <p:cNvPr id="1" name=""/>
        <p:cNvGrpSpPr/>
        <p:nvPr/>
      </p:nvGrpSpPr>
      <p:grpSpPr>
        <a:xfrm>
          <a:off x="0" y="0"/>
          <a:ext cx="0" cy="0"/>
          <a:chOff x="0" y="0"/>
          <a:chExt cx="0" cy="0"/>
        </a:xfrm>
      </p:grpSpPr>
      <p:sp>
        <p:nvSpPr>
          <p:cNvPr id="13" name="Platshållare för bild 12"/>
          <p:cNvSpPr>
            <a:spLocks noGrp="1"/>
          </p:cNvSpPr>
          <p:nvPr>
            <p:ph type="pic" sz="quarter" idx="13"/>
          </p:nvPr>
        </p:nvSpPr>
        <p:spPr>
          <a:xfrm>
            <a:off x="0" y="-1"/>
            <a:ext cx="9144000" cy="4968000"/>
          </a:xfrm>
          <a:prstGeom prst="rect">
            <a:avLst/>
          </a:prstGeom>
          <a:noFill/>
        </p:spPr>
        <p:txBody>
          <a:bodyPr>
            <a:noAutofit/>
          </a:bodyPr>
          <a:lstStyle>
            <a:lvl1pPr marL="0" indent="0">
              <a:buFontTx/>
              <a:buNone/>
              <a:defRPr/>
            </a:lvl1pPr>
          </a:lstStyle>
          <a:p>
            <a:r>
              <a:rPr lang="sv-SE" smtClean="0"/>
              <a:t>Klicka på ikonen för att lägga till en bild</a:t>
            </a:r>
            <a:endParaRPr lang="sv-SE"/>
          </a:p>
        </p:txBody>
      </p:sp>
      <p:sp>
        <p:nvSpPr>
          <p:cNvPr id="9" name="Rubrik 1"/>
          <p:cNvSpPr>
            <a:spLocks noGrp="1"/>
          </p:cNvSpPr>
          <p:nvPr>
            <p:ph type="ctrTitle" hasCustomPrompt="1"/>
          </p:nvPr>
        </p:nvSpPr>
        <p:spPr>
          <a:xfrm>
            <a:off x="590400" y="788400"/>
            <a:ext cx="8229600" cy="856800"/>
          </a:xfrm>
        </p:spPr>
        <p:txBody>
          <a:bodyPr lIns="0" tIns="0" rIns="0" bIns="0" anchor="ctr" anchorCtr="0"/>
          <a:lstStyle>
            <a:lvl1pPr algn="l">
              <a:defRPr sz="4000" baseline="0"/>
            </a:lvl1pPr>
          </a:lstStyle>
          <a:p>
            <a:r>
              <a:rPr lang="sv-SE" dirty="0"/>
              <a:t>Välj vit eller svart text för kontrast</a:t>
            </a:r>
          </a:p>
        </p:txBody>
      </p:sp>
    </p:spTree>
    <p:extLst>
      <p:ext uri="{BB962C8B-B14F-4D97-AF65-F5344CB8AC3E}">
        <p14:creationId xmlns:p14="http://schemas.microsoft.com/office/powerpoint/2010/main" val="39755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bild alt 3">
    <p:spTree>
      <p:nvGrpSpPr>
        <p:cNvPr id="1" name=""/>
        <p:cNvGrpSpPr/>
        <p:nvPr/>
      </p:nvGrpSpPr>
      <p:grpSpPr>
        <a:xfrm>
          <a:off x="0" y="0"/>
          <a:ext cx="0" cy="0"/>
          <a:chOff x="0" y="0"/>
          <a:chExt cx="0" cy="0"/>
        </a:xfrm>
      </p:grpSpPr>
      <p:pic>
        <p:nvPicPr>
          <p:cNvPr id="12" name="Bildobjekt 11">
            <a:extLst>
              <a:ext uri="{FF2B5EF4-FFF2-40B4-BE49-F238E27FC236}">
                <a16:creationId xmlns="" xmlns:a16="http://schemas.microsoft.com/office/drawing/2014/main" id="{7AAF85E1-C783-449D-A9D3-0F786B364F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23188"/>
            <a:ext cx="9147600" cy="550300"/>
          </a:xfrm>
          <a:prstGeom prst="rect">
            <a:avLst/>
          </a:prstGeom>
        </p:spPr>
      </p:pic>
      <p:sp>
        <p:nvSpPr>
          <p:cNvPr id="8" name="Platshållare för bild 9"/>
          <p:cNvSpPr>
            <a:spLocks noGrp="1"/>
          </p:cNvSpPr>
          <p:nvPr>
            <p:ph type="pic" sz="quarter" idx="15"/>
          </p:nvPr>
        </p:nvSpPr>
        <p:spPr>
          <a:xfrm>
            <a:off x="0" y="1371114"/>
            <a:ext cx="3024000" cy="1584000"/>
          </a:xfrm>
          <a:prstGeom prst="rect">
            <a:avLst/>
          </a:prstGeom>
        </p:spPr>
        <p:txBody>
          <a:bodyPr/>
          <a:lstStyle>
            <a:lvl1pPr marL="0" indent="0">
              <a:buFontTx/>
              <a:buNone/>
              <a:defRPr/>
            </a:lvl1pPr>
          </a:lstStyle>
          <a:p>
            <a:r>
              <a:rPr lang="sv-SE" smtClean="0"/>
              <a:t>Klicka på ikonen för att lägga till en bild</a:t>
            </a:r>
            <a:endParaRPr lang="sv-SE" dirty="0"/>
          </a:p>
        </p:txBody>
      </p:sp>
      <p:sp>
        <p:nvSpPr>
          <p:cNvPr id="9" name="Platshållare för bild 9"/>
          <p:cNvSpPr>
            <a:spLocks noGrp="1"/>
          </p:cNvSpPr>
          <p:nvPr>
            <p:ph type="pic" sz="quarter" idx="16"/>
          </p:nvPr>
        </p:nvSpPr>
        <p:spPr>
          <a:xfrm>
            <a:off x="3061101" y="1371114"/>
            <a:ext cx="3024000" cy="1584000"/>
          </a:xfrm>
          <a:prstGeom prst="rect">
            <a:avLst/>
          </a:prstGeom>
        </p:spPr>
        <p:txBody>
          <a:bodyPr/>
          <a:lstStyle>
            <a:lvl1pPr marL="0" indent="0">
              <a:buFontTx/>
              <a:buNone/>
              <a:defRPr/>
            </a:lvl1pPr>
          </a:lstStyle>
          <a:p>
            <a:r>
              <a:rPr lang="sv-SE" smtClean="0"/>
              <a:t>Klicka på ikonen för att lägga till en bild</a:t>
            </a:r>
            <a:endParaRPr lang="sv-SE" dirty="0"/>
          </a:p>
        </p:txBody>
      </p:sp>
      <p:sp>
        <p:nvSpPr>
          <p:cNvPr id="10" name="Platshållare för bild 9"/>
          <p:cNvSpPr>
            <a:spLocks noGrp="1"/>
          </p:cNvSpPr>
          <p:nvPr>
            <p:ph type="pic" sz="quarter" idx="17"/>
          </p:nvPr>
        </p:nvSpPr>
        <p:spPr>
          <a:xfrm>
            <a:off x="6122202" y="1371114"/>
            <a:ext cx="3024000" cy="1584000"/>
          </a:xfrm>
          <a:prstGeom prst="rect">
            <a:avLst/>
          </a:prstGeom>
        </p:spPr>
        <p:txBody>
          <a:bodyPr/>
          <a:lstStyle>
            <a:lvl1pPr marL="0" indent="0">
              <a:buFontTx/>
              <a:buNone/>
              <a:defRPr/>
            </a:lvl1pPr>
          </a:lstStyle>
          <a:p>
            <a:r>
              <a:rPr lang="sv-SE" smtClean="0"/>
              <a:t>Klicka på ikonen för att lägga till en bild</a:t>
            </a:r>
            <a:endParaRPr lang="sv-SE" dirty="0"/>
          </a:p>
        </p:txBody>
      </p:sp>
      <p:sp>
        <p:nvSpPr>
          <p:cNvPr id="11" name="Rubrik 1"/>
          <p:cNvSpPr>
            <a:spLocks noGrp="1"/>
          </p:cNvSpPr>
          <p:nvPr>
            <p:ph type="ctrTitle" hasCustomPrompt="1"/>
          </p:nvPr>
        </p:nvSpPr>
        <p:spPr>
          <a:xfrm>
            <a:off x="534260" y="3166552"/>
            <a:ext cx="6232045" cy="626445"/>
          </a:xfrm>
        </p:spPr>
        <p:txBody>
          <a:bodyPr lIns="0" tIns="0" rIns="0" bIns="0" anchor="t" anchorCtr="0">
            <a:normAutofit/>
          </a:bodyPr>
          <a:lstStyle>
            <a:lvl1pPr algn="l">
              <a:defRPr sz="3200" baseline="0">
                <a:solidFill>
                  <a:srgbClr val="FFFFFF"/>
                </a:solidFill>
              </a:defRPr>
            </a:lvl1pPr>
          </a:lstStyle>
          <a:p>
            <a:r>
              <a:rPr lang="sv-SE" dirty="0"/>
              <a:t>Klicka här för att lägga till rubrik</a:t>
            </a:r>
          </a:p>
        </p:txBody>
      </p:sp>
      <p:pic>
        <p:nvPicPr>
          <p:cNvPr id="13" name="Bildobjekt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5399" y="3208908"/>
            <a:ext cx="2135507" cy="396000"/>
          </a:xfrm>
          <a:prstGeom prst="rect">
            <a:avLst/>
          </a:prstGeom>
        </p:spPr>
      </p:pic>
    </p:spTree>
    <p:extLst>
      <p:ext uri="{BB962C8B-B14F-4D97-AF65-F5344CB8AC3E}">
        <p14:creationId xmlns:p14="http://schemas.microsoft.com/office/powerpoint/2010/main" val="493080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Kapitelbild alt 2">
    <p:spTree>
      <p:nvGrpSpPr>
        <p:cNvPr id="1" name=""/>
        <p:cNvGrpSpPr/>
        <p:nvPr/>
      </p:nvGrpSpPr>
      <p:grpSpPr>
        <a:xfrm>
          <a:off x="0" y="0"/>
          <a:ext cx="0" cy="0"/>
          <a:chOff x="0" y="0"/>
          <a:chExt cx="0" cy="0"/>
        </a:xfrm>
      </p:grpSpPr>
      <p:pic>
        <p:nvPicPr>
          <p:cNvPr id="5" name="Bildobjekt 4">
            <a:extLst>
              <a:ext uri="{FF2B5EF4-FFF2-40B4-BE49-F238E27FC236}">
                <a16:creationId xmlns="" xmlns:a16="http://schemas.microsoft.com/office/drawing/2014/main" id="{8501E296-83CF-4325-AB28-D6190778D9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7600" cy="5150099"/>
          </a:xfrm>
          <a:prstGeom prst="rect">
            <a:avLst/>
          </a:prstGeom>
        </p:spPr>
      </p:pic>
      <p:sp>
        <p:nvSpPr>
          <p:cNvPr id="2" name="Rubrik 1"/>
          <p:cNvSpPr>
            <a:spLocks noGrp="1"/>
          </p:cNvSpPr>
          <p:nvPr>
            <p:ph type="ctrTitle" hasCustomPrompt="1"/>
          </p:nvPr>
        </p:nvSpPr>
        <p:spPr>
          <a:xfrm>
            <a:off x="510490" y="1511768"/>
            <a:ext cx="8123021" cy="1152000"/>
          </a:xfrm>
          <a:prstGeom prst="rect">
            <a:avLst/>
          </a:prstGeom>
        </p:spPr>
        <p:txBody>
          <a:bodyPr lIns="0" tIns="0" rIns="0" bIns="0" anchor="ctr" anchorCtr="0"/>
          <a:lstStyle>
            <a:lvl1pPr algn="ctr">
              <a:defRPr sz="4000" baseline="0">
                <a:solidFill>
                  <a:srgbClr val="FFFFFF"/>
                </a:solidFill>
              </a:defRPr>
            </a:lvl1pPr>
          </a:lstStyle>
          <a:p>
            <a:r>
              <a:rPr lang="sv-SE" dirty="0"/>
              <a:t>Klicka här för att lägga till rubrik</a:t>
            </a:r>
          </a:p>
        </p:txBody>
      </p:sp>
      <p:pic>
        <p:nvPicPr>
          <p:cNvPr id="6" name="Bildobjekt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3293" y="4505920"/>
            <a:ext cx="2135507" cy="396000"/>
          </a:xfrm>
          <a:prstGeom prst="rect">
            <a:avLst/>
          </a:prstGeom>
        </p:spPr>
      </p:pic>
    </p:spTree>
    <p:extLst>
      <p:ext uri="{BB962C8B-B14F-4D97-AF65-F5344CB8AC3E}">
        <p14:creationId xmlns:p14="http://schemas.microsoft.com/office/powerpoint/2010/main" val="2368123613"/>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32800" y="1166956"/>
            <a:ext cx="8078400" cy="3476404"/>
          </a:xfrm>
          <a:prstGeom prst="rect">
            <a:avLst/>
          </a:prstGeom>
        </p:spPr>
        <p:txBody>
          <a:bodyPr/>
          <a:lstStyle>
            <a:lvl1pPr marL="180000" indent="-180000">
              <a:tabLst/>
              <a:defRPr/>
            </a:lvl1pPr>
            <a:lvl2pPr marL="355600" indent="-174625">
              <a:defRPr/>
            </a:lvl2pPr>
            <a:lvl3pPr marL="536575" indent="-179388">
              <a:defRPr/>
            </a:lvl3pPr>
            <a:lvl4pPr marL="717550" indent="-179388">
              <a:defRPr/>
            </a:lvl4pPr>
            <a:lvl5pPr marL="898525" indent="-180975">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6" name="Platshållare för datum 3">
            <a:extLst>
              <a:ext uri="{FF2B5EF4-FFF2-40B4-BE49-F238E27FC236}">
                <a16:creationId xmlns="" xmlns:a16="http://schemas.microsoft.com/office/drawing/2014/main" id="{1562DA91-6B00-4E72-B344-A94F710482E6}"/>
              </a:ext>
            </a:extLst>
          </p:cNvPr>
          <p:cNvSpPr>
            <a:spLocks noGrp="1"/>
          </p:cNvSpPr>
          <p:nvPr>
            <p:ph type="dt" sz="half" idx="2"/>
          </p:nvPr>
        </p:nvSpPr>
        <p:spPr>
          <a:xfrm>
            <a:off x="488175" y="4926723"/>
            <a:ext cx="1221679" cy="253916"/>
          </a:xfrm>
          <a:prstGeom prst="rect">
            <a:avLst/>
          </a:prstGeom>
          <a:noFill/>
        </p:spPr>
        <p:txBody>
          <a:bodyPr wrap="square" rtlCol="0" anchor="ctr" anchorCtr="0">
            <a:spAutoFit/>
          </a:bodyPr>
          <a:lstStyle>
            <a:lvl1pPr>
              <a:defRPr lang="sv-SE" sz="1050" smtClean="0">
                <a:solidFill>
                  <a:schemeClr val="bg1"/>
                </a:solidFill>
              </a:defRPr>
            </a:lvl1pPr>
          </a:lstStyle>
          <a:p>
            <a:endParaRPr lang="sv-SE" dirty="0"/>
          </a:p>
        </p:txBody>
      </p:sp>
      <p:sp>
        <p:nvSpPr>
          <p:cNvPr id="7" name="Platshållare för sidfot 4">
            <a:extLst>
              <a:ext uri="{FF2B5EF4-FFF2-40B4-BE49-F238E27FC236}">
                <a16:creationId xmlns="" xmlns:a16="http://schemas.microsoft.com/office/drawing/2014/main" id="{F58474FF-CE51-4620-B37E-DD114EBDD6C7}"/>
              </a:ext>
            </a:extLst>
          </p:cNvPr>
          <p:cNvSpPr>
            <a:spLocks noGrp="1"/>
          </p:cNvSpPr>
          <p:nvPr>
            <p:ph type="ftr" sz="quarter" idx="3"/>
          </p:nvPr>
        </p:nvSpPr>
        <p:spPr>
          <a:xfrm>
            <a:off x="1740830" y="4922280"/>
            <a:ext cx="4206550" cy="261610"/>
          </a:xfrm>
          <a:prstGeom prst="rect">
            <a:avLst/>
          </a:prstGeom>
          <a:noFill/>
        </p:spPr>
        <p:txBody>
          <a:bodyPr wrap="square" rtlCol="0" anchor="ctr" anchorCtr="0">
            <a:spAutoFit/>
          </a:bodyPr>
          <a:lstStyle>
            <a:lvl1pPr>
              <a:defRPr lang="sv-SE" sz="1100" dirty="0">
                <a:solidFill>
                  <a:schemeClr val="bg1"/>
                </a:solidFill>
              </a:defRPr>
            </a:lvl1pPr>
          </a:lstStyle>
          <a:p>
            <a:endParaRPr lang="sv-SE" dirty="0"/>
          </a:p>
        </p:txBody>
      </p:sp>
      <p:sp>
        <p:nvSpPr>
          <p:cNvPr id="8" name="Platshållare för bildnummer 4">
            <a:extLst>
              <a:ext uri="{FF2B5EF4-FFF2-40B4-BE49-F238E27FC236}">
                <a16:creationId xmlns="" xmlns:a16="http://schemas.microsoft.com/office/drawing/2014/main" id="{27CA2A17-947B-49BF-A6D5-8EA98896478B}"/>
              </a:ext>
            </a:extLst>
          </p:cNvPr>
          <p:cNvSpPr>
            <a:spLocks noGrp="1"/>
          </p:cNvSpPr>
          <p:nvPr>
            <p:ph type="sldNum" sz="quarter" idx="4"/>
          </p:nvPr>
        </p:nvSpPr>
        <p:spPr>
          <a:xfrm>
            <a:off x="6238487" y="4918079"/>
            <a:ext cx="361320" cy="261609"/>
          </a:xfrm>
          <a:prstGeom prst="rect">
            <a:avLst/>
          </a:prstGeom>
        </p:spPr>
        <p:txBody>
          <a:bodyPr vert="horz" lIns="91440" tIns="45720" rIns="91440" bIns="45720" rtlCol="0" anchor="ctr"/>
          <a:lstStyle>
            <a:lvl1pPr algn="r">
              <a:defRPr sz="1100">
                <a:solidFill>
                  <a:schemeClr val="bg1"/>
                </a:solidFill>
              </a:defRPr>
            </a:lvl1pPr>
          </a:lstStyle>
          <a:p>
            <a:fld id="{CB1D7037-4702-4539-B529-75C0A5D0A255}" type="slidenum">
              <a:rPr lang="sv-SE" smtClean="0"/>
              <a:pPr/>
              <a:t>‹#›</a:t>
            </a:fld>
            <a:endParaRPr lang="sv-SE" dirty="0"/>
          </a:p>
        </p:txBody>
      </p:sp>
      <p:sp>
        <p:nvSpPr>
          <p:cNvPr id="11" name="Platshållare för rubrik 1">
            <a:extLst>
              <a:ext uri="{FF2B5EF4-FFF2-40B4-BE49-F238E27FC236}">
                <a16:creationId xmlns="" xmlns:a16="http://schemas.microsoft.com/office/drawing/2014/main" id="{D9864F6C-3117-4EF0-8790-53AC458B9629}"/>
              </a:ext>
            </a:extLst>
          </p:cNvPr>
          <p:cNvSpPr>
            <a:spLocks noGrp="1"/>
          </p:cNvSpPr>
          <p:nvPr>
            <p:ph type="title"/>
          </p:nvPr>
        </p:nvSpPr>
        <p:spPr>
          <a:xfrm>
            <a:off x="532800" y="240426"/>
            <a:ext cx="8078400" cy="889805"/>
          </a:xfrm>
          <a:prstGeom prst="rect">
            <a:avLst/>
          </a:prstGeom>
        </p:spPr>
        <p:txBody>
          <a:bodyPr vert="horz" lIns="0" tIns="0" rIns="0" bIns="0" rtlCol="0" anchor="ctr" anchorCtr="0">
            <a:normAutofit/>
          </a:bodyPr>
          <a:lstStyle/>
          <a:p>
            <a:r>
              <a:rPr lang="sv-SE" smtClean="0"/>
              <a:t>Klicka här för att ändra format</a:t>
            </a:r>
            <a:endParaRPr lang="sv-SE" dirty="0"/>
          </a:p>
        </p:txBody>
      </p:sp>
    </p:spTree>
    <p:extLst>
      <p:ext uri="{BB962C8B-B14F-4D97-AF65-F5344CB8AC3E}">
        <p14:creationId xmlns:p14="http://schemas.microsoft.com/office/powerpoint/2010/main" val="314596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Rubrik och innehåll x 2">
    <p:spTree>
      <p:nvGrpSpPr>
        <p:cNvPr id="1" name=""/>
        <p:cNvGrpSpPr/>
        <p:nvPr/>
      </p:nvGrpSpPr>
      <p:grpSpPr>
        <a:xfrm>
          <a:off x="0" y="0"/>
          <a:ext cx="0" cy="0"/>
          <a:chOff x="0" y="0"/>
          <a:chExt cx="0" cy="0"/>
        </a:xfrm>
      </p:grpSpPr>
      <p:sp>
        <p:nvSpPr>
          <p:cNvPr id="2" name="Rubrik 1"/>
          <p:cNvSpPr>
            <a:spLocks noGrp="1"/>
          </p:cNvSpPr>
          <p:nvPr>
            <p:ph type="title"/>
          </p:nvPr>
        </p:nvSpPr>
        <p:spPr>
          <a:xfrm>
            <a:off x="532800" y="240426"/>
            <a:ext cx="8078400" cy="889805"/>
          </a:xfrm>
          <a:prstGeom prst="rect">
            <a:avLst/>
          </a:prstGeom>
        </p:spPr>
        <p:txBody>
          <a:bodyPr/>
          <a:lstStyle/>
          <a:p>
            <a:r>
              <a:rPr lang="sv-SE" smtClean="0"/>
              <a:t>Klicka här för att ändra format</a:t>
            </a:r>
            <a:endParaRPr lang="sv-SE" dirty="0"/>
          </a:p>
        </p:txBody>
      </p:sp>
      <p:sp>
        <p:nvSpPr>
          <p:cNvPr id="5" name="Platshållare för innehåll 2"/>
          <p:cNvSpPr>
            <a:spLocks noGrp="1"/>
          </p:cNvSpPr>
          <p:nvPr>
            <p:ph idx="1" hasCustomPrompt="1"/>
          </p:nvPr>
        </p:nvSpPr>
        <p:spPr>
          <a:xfrm>
            <a:off x="532800" y="1166400"/>
            <a:ext cx="3888000" cy="3477600"/>
          </a:xfrm>
          <a:prstGeom prst="rect">
            <a:avLst/>
          </a:prstGeom>
        </p:spPr>
        <p:txBody>
          <a:bodyPr numCol="1" spcCol="18000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datum 3">
            <a:extLst>
              <a:ext uri="{FF2B5EF4-FFF2-40B4-BE49-F238E27FC236}">
                <a16:creationId xmlns="" xmlns:a16="http://schemas.microsoft.com/office/drawing/2014/main" id="{4011D573-E311-444A-BB25-1D9F2ADE1C1B}"/>
              </a:ext>
            </a:extLst>
          </p:cNvPr>
          <p:cNvSpPr>
            <a:spLocks noGrp="1"/>
          </p:cNvSpPr>
          <p:nvPr>
            <p:ph type="dt" sz="half" idx="2"/>
          </p:nvPr>
        </p:nvSpPr>
        <p:spPr>
          <a:xfrm>
            <a:off x="488175" y="4926723"/>
            <a:ext cx="1221679" cy="253916"/>
          </a:xfrm>
          <a:prstGeom prst="rect">
            <a:avLst/>
          </a:prstGeom>
          <a:noFill/>
        </p:spPr>
        <p:txBody>
          <a:bodyPr wrap="square" rtlCol="0" anchor="ctr" anchorCtr="0">
            <a:spAutoFit/>
          </a:bodyPr>
          <a:lstStyle>
            <a:lvl1pPr>
              <a:defRPr lang="sv-SE" sz="1050" smtClean="0">
                <a:solidFill>
                  <a:schemeClr val="bg1"/>
                </a:solidFill>
              </a:defRPr>
            </a:lvl1pPr>
          </a:lstStyle>
          <a:p>
            <a:endParaRPr lang="sv-SE" dirty="0"/>
          </a:p>
        </p:txBody>
      </p:sp>
      <p:sp>
        <p:nvSpPr>
          <p:cNvPr id="7" name="Platshållare för sidfot 4">
            <a:extLst>
              <a:ext uri="{FF2B5EF4-FFF2-40B4-BE49-F238E27FC236}">
                <a16:creationId xmlns="" xmlns:a16="http://schemas.microsoft.com/office/drawing/2014/main" id="{A3CA46FB-EE24-4974-80AF-08A2DFE7DFED}"/>
              </a:ext>
            </a:extLst>
          </p:cNvPr>
          <p:cNvSpPr>
            <a:spLocks noGrp="1"/>
          </p:cNvSpPr>
          <p:nvPr>
            <p:ph type="ftr" sz="quarter" idx="3"/>
          </p:nvPr>
        </p:nvSpPr>
        <p:spPr>
          <a:xfrm>
            <a:off x="1740830" y="4922280"/>
            <a:ext cx="4206550" cy="261610"/>
          </a:xfrm>
          <a:prstGeom prst="rect">
            <a:avLst/>
          </a:prstGeom>
          <a:noFill/>
        </p:spPr>
        <p:txBody>
          <a:bodyPr wrap="square" rtlCol="0" anchor="ctr" anchorCtr="0">
            <a:spAutoFit/>
          </a:bodyPr>
          <a:lstStyle>
            <a:lvl1pPr>
              <a:defRPr lang="sv-SE" sz="1100" dirty="0">
                <a:solidFill>
                  <a:schemeClr val="bg1"/>
                </a:solidFill>
              </a:defRPr>
            </a:lvl1pPr>
          </a:lstStyle>
          <a:p>
            <a:endParaRPr lang="sv-SE" dirty="0"/>
          </a:p>
        </p:txBody>
      </p:sp>
      <p:sp>
        <p:nvSpPr>
          <p:cNvPr id="8" name="Platshållare för bildnummer 4">
            <a:extLst>
              <a:ext uri="{FF2B5EF4-FFF2-40B4-BE49-F238E27FC236}">
                <a16:creationId xmlns="" xmlns:a16="http://schemas.microsoft.com/office/drawing/2014/main" id="{65D3E6DD-0B4D-4B7F-A6E5-E79D7D212C17}"/>
              </a:ext>
            </a:extLst>
          </p:cNvPr>
          <p:cNvSpPr>
            <a:spLocks noGrp="1"/>
          </p:cNvSpPr>
          <p:nvPr>
            <p:ph type="sldNum" sz="quarter" idx="4"/>
          </p:nvPr>
        </p:nvSpPr>
        <p:spPr>
          <a:xfrm>
            <a:off x="6238487" y="4918079"/>
            <a:ext cx="361320" cy="261609"/>
          </a:xfrm>
          <a:prstGeom prst="rect">
            <a:avLst/>
          </a:prstGeom>
        </p:spPr>
        <p:txBody>
          <a:bodyPr vert="horz" lIns="91440" tIns="45720" rIns="91440" bIns="45720" rtlCol="0" anchor="ctr"/>
          <a:lstStyle>
            <a:lvl1pPr algn="r">
              <a:defRPr sz="1100">
                <a:solidFill>
                  <a:schemeClr val="bg1"/>
                </a:solidFill>
              </a:defRPr>
            </a:lvl1pPr>
          </a:lstStyle>
          <a:p>
            <a:fld id="{CB1D7037-4702-4539-B529-75C0A5D0A255}" type="slidenum">
              <a:rPr lang="sv-SE" smtClean="0"/>
              <a:pPr/>
              <a:t>‹#›</a:t>
            </a:fld>
            <a:endParaRPr lang="sv-SE" dirty="0"/>
          </a:p>
        </p:txBody>
      </p:sp>
      <p:sp>
        <p:nvSpPr>
          <p:cNvPr id="9" name="Platshållare för innehåll 2">
            <a:extLst>
              <a:ext uri="{FF2B5EF4-FFF2-40B4-BE49-F238E27FC236}">
                <a16:creationId xmlns="" xmlns:a16="http://schemas.microsoft.com/office/drawing/2014/main" id="{81B66C40-98F7-4974-A93F-FCEBB0D5053C}"/>
              </a:ext>
            </a:extLst>
          </p:cNvPr>
          <p:cNvSpPr>
            <a:spLocks noGrp="1"/>
          </p:cNvSpPr>
          <p:nvPr>
            <p:ph idx="10" hasCustomPrompt="1"/>
          </p:nvPr>
        </p:nvSpPr>
        <p:spPr>
          <a:xfrm>
            <a:off x="4723200" y="1166400"/>
            <a:ext cx="3888000" cy="3477600"/>
          </a:xfrm>
          <a:prstGeom prst="rect">
            <a:avLst/>
          </a:prstGeom>
        </p:spPr>
        <p:txBody>
          <a:bodyPr numCol="1" spcCol="18000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04049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532800" y="720000"/>
            <a:ext cx="4039200" cy="889200"/>
          </a:xfrm>
        </p:spPr>
        <p:txBody>
          <a:bodyPr/>
          <a:lstStyle/>
          <a:p>
            <a:r>
              <a:rPr lang="sv-SE" smtClean="0"/>
              <a:t>Klicka här för att ändra format</a:t>
            </a:r>
            <a:endParaRPr lang="sv-SE" dirty="0"/>
          </a:p>
        </p:txBody>
      </p:sp>
      <p:sp>
        <p:nvSpPr>
          <p:cNvPr id="3" name="Platshållare för innehåll 2"/>
          <p:cNvSpPr>
            <a:spLocks noGrp="1"/>
          </p:cNvSpPr>
          <p:nvPr>
            <p:ph idx="1"/>
          </p:nvPr>
        </p:nvSpPr>
        <p:spPr>
          <a:xfrm>
            <a:off x="532799" y="1609200"/>
            <a:ext cx="4039199" cy="3034800"/>
          </a:xfrm>
          <a:prstGeom prst="rect">
            <a:avLst/>
          </a:prstGeo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bild 7"/>
          <p:cNvSpPr>
            <a:spLocks noGrp="1"/>
          </p:cNvSpPr>
          <p:nvPr>
            <p:ph type="pic" sz="quarter" idx="13"/>
          </p:nvPr>
        </p:nvSpPr>
        <p:spPr>
          <a:xfrm>
            <a:off x="5101350" y="720000"/>
            <a:ext cx="4039200" cy="3923999"/>
          </a:xfrm>
          <a:prstGeom prst="rect">
            <a:avLst/>
          </a:prstGeom>
        </p:spPr>
        <p:txBody>
          <a:bodyPr/>
          <a:lstStyle>
            <a:lvl1pPr marL="0" indent="0">
              <a:buFontTx/>
              <a:buNone/>
              <a:defRPr/>
            </a:lvl1pPr>
          </a:lstStyle>
          <a:p>
            <a:r>
              <a:rPr lang="sv-SE" smtClean="0"/>
              <a:t>Klicka på ikonen för att lägga till en bild</a:t>
            </a:r>
            <a:endParaRPr lang="sv-SE" dirty="0"/>
          </a:p>
        </p:txBody>
      </p:sp>
      <p:sp>
        <p:nvSpPr>
          <p:cNvPr id="7" name="Platshållare för datum 3">
            <a:extLst>
              <a:ext uri="{FF2B5EF4-FFF2-40B4-BE49-F238E27FC236}">
                <a16:creationId xmlns="" xmlns:a16="http://schemas.microsoft.com/office/drawing/2014/main" id="{8D7FB02B-22A3-4021-8E9A-C6DF700BF533}"/>
              </a:ext>
            </a:extLst>
          </p:cNvPr>
          <p:cNvSpPr>
            <a:spLocks noGrp="1"/>
          </p:cNvSpPr>
          <p:nvPr>
            <p:ph type="dt" sz="half" idx="2"/>
          </p:nvPr>
        </p:nvSpPr>
        <p:spPr>
          <a:xfrm>
            <a:off x="488175" y="4926723"/>
            <a:ext cx="1221679" cy="253916"/>
          </a:xfrm>
          <a:prstGeom prst="rect">
            <a:avLst/>
          </a:prstGeom>
          <a:noFill/>
        </p:spPr>
        <p:txBody>
          <a:bodyPr wrap="square" rtlCol="0" anchor="ctr" anchorCtr="0">
            <a:spAutoFit/>
          </a:bodyPr>
          <a:lstStyle>
            <a:lvl1pPr>
              <a:defRPr lang="sv-SE" sz="1050" smtClean="0">
                <a:solidFill>
                  <a:schemeClr val="bg1"/>
                </a:solidFill>
              </a:defRPr>
            </a:lvl1pPr>
          </a:lstStyle>
          <a:p>
            <a:endParaRPr lang="sv-SE" dirty="0"/>
          </a:p>
        </p:txBody>
      </p:sp>
      <p:sp>
        <p:nvSpPr>
          <p:cNvPr id="9" name="Platshållare för sidfot 4">
            <a:extLst>
              <a:ext uri="{FF2B5EF4-FFF2-40B4-BE49-F238E27FC236}">
                <a16:creationId xmlns="" xmlns:a16="http://schemas.microsoft.com/office/drawing/2014/main" id="{1D054BA2-0414-4482-9631-3E84145E7B53}"/>
              </a:ext>
            </a:extLst>
          </p:cNvPr>
          <p:cNvSpPr>
            <a:spLocks noGrp="1"/>
          </p:cNvSpPr>
          <p:nvPr>
            <p:ph type="ftr" sz="quarter" idx="3"/>
          </p:nvPr>
        </p:nvSpPr>
        <p:spPr>
          <a:xfrm>
            <a:off x="1740830" y="4922280"/>
            <a:ext cx="4206550" cy="261610"/>
          </a:xfrm>
          <a:prstGeom prst="rect">
            <a:avLst/>
          </a:prstGeom>
          <a:noFill/>
        </p:spPr>
        <p:txBody>
          <a:bodyPr wrap="square" rtlCol="0" anchor="ctr" anchorCtr="0">
            <a:spAutoFit/>
          </a:bodyPr>
          <a:lstStyle>
            <a:lvl1pPr>
              <a:defRPr lang="sv-SE" sz="1100" dirty="0">
                <a:solidFill>
                  <a:schemeClr val="bg1"/>
                </a:solidFill>
              </a:defRPr>
            </a:lvl1pPr>
          </a:lstStyle>
          <a:p>
            <a:endParaRPr lang="sv-SE" dirty="0"/>
          </a:p>
        </p:txBody>
      </p:sp>
      <p:sp>
        <p:nvSpPr>
          <p:cNvPr id="10" name="Platshållare för bildnummer 4">
            <a:extLst>
              <a:ext uri="{FF2B5EF4-FFF2-40B4-BE49-F238E27FC236}">
                <a16:creationId xmlns="" xmlns:a16="http://schemas.microsoft.com/office/drawing/2014/main" id="{4A3B59DB-979B-4B34-9C94-B364EFA84EDC}"/>
              </a:ext>
            </a:extLst>
          </p:cNvPr>
          <p:cNvSpPr>
            <a:spLocks noGrp="1"/>
          </p:cNvSpPr>
          <p:nvPr>
            <p:ph type="sldNum" sz="quarter" idx="4"/>
          </p:nvPr>
        </p:nvSpPr>
        <p:spPr>
          <a:xfrm>
            <a:off x="6238487" y="4918079"/>
            <a:ext cx="361320" cy="261609"/>
          </a:xfrm>
          <a:prstGeom prst="rect">
            <a:avLst/>
          </a:prstGeom>
        </p:spPr>
        <p:txBody>
          <a:bodyPr vert="horz" lIns="91440" tIns="45720" rIns="91440" bIns="45720" rtlCol="0" anchor="ctr"/>
          <a:lstStyle>
            <a:lvl1pPr algn="r">
              <a:defRPr sz="1100">
                <a:solidFill>
                  <a:schemeClr val="bg1"/>
                </a:solidFill>
              </a:defRPr>
            </a:lvl1pPr>
          </a:lstStyle>
          <a:p>
            <a:fld id="{CB1D7037-4702-4539-B529-75C0A5D0A255}" type="slidenum">
              <a:rPr lang="sv-SE" smtClean="0"/>
              <a:pPr/>
              <a:t>‹#›</a:t>
            </a:fld>
            <a:endParaRPr lang="sv-SE" dirty="0"/>
          </a:p>
        </p:txBody>
      </p:sp>
    </p:spTree>
    <p:extLst>
      <p:ext uri="{BB962C8B-B14F-4D97-AF65-F5344CB8AC3E}">
        <p14:creationId xmlns:p14="http://schemas.microsoft.com/office/powerpoint/2010/main" val="49708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och 2 bilder">
    <p:spTree>
      <p:nvGrpSpPr>
        <p:cNvPr id="1" name=""/>
        <p:cNvGrpSpPr/>
        <p:nvPr/>
      </p:nvGrpSpPr>
      <p:grpSpPr>
        <a:xfrm>
          <a:off x="0" y="0"/>
          <a:ext cx="0" cy="0"/>
          <a:chOff x="0" y="0"/>
          <a:chExt cx="0" cy="0"/>
        </a:xfrm>
      </p:grpSpPr>
      <p:sp>
        <p:nvSpPr>
          <p:cNvPr id="2" name="Rubrik 1"/>
          <p:cNvSpPr>
            <a:spLocks noGrp="1"/>
          </p:cNvSpPr>
          <p:nvPr>
            <p:ph type="title"/>
          </p:nvPr>
        </p:nvSpPr>
        <p:spPr>
          <a:xfrm>
            <a:off x="532800" y="720000"/>
            <a:ext cx="5279038" cy="889200"/>
          </a:xfrm>
        </p:spPr>
        <p:txBody>
          <a:bodyPr/>
          <a:lstStyle/>
          <a:p>
            <a:r>
              <a:rPr lang="sv-SE" smtClean="0"/>
              <a:t>Klicka här för att ändra format</a:t>
            </a:r>
            <a:endParaRPr lang="sv-SE" dirty="0"/>
          </a:p>
        </p:txBody>
      </p:sp>
      <p:sp>
        <p:nvSpPr>
          <p:cNvPr id="3" name="Platshållare för innehåll 2"/>
          <p:cNvSpPr>
            <a:spLocks noGrp="1"/>
          </p:cNvSpPr>
          <p:nvPr>
            <p:ph idx="1"/>
          </p:nvPr>
        </p:nvSpPr>
        <p:spPr>
          <a:xfrm>
            <a:off x="532800" y="1609200"/>
            <a:ext cx="5279038" cy="3034800"/>
          </a:xfrm>
          <a:prstGeom prst="rect">
            <a:avLst/>
          </a:prstGeo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bild 7"/>
          <p:cNvSpPr>
            <a:spLocks noGrp="1"/>
          </p:cNvSpPr>
          <p:nvPr>
            <p:ph type="pic" sz="quarter" idx="13"/>
          </p:nvPr>
        </p:nvSpPr>
        <p:spPr>
          <a:xfrm>
            <a:off x="6156000" y="720000"/>
            <a:ext cx="2988000" cy="1872000"/>
          </a:xfrm>
          <a:prstGeom prst="rect">
            <a:avLst/>
          </a:prstGeom>
        </p:spPr>
        <p:txBody>
          <a:bodyPr/>
          <a:lstStyle>
            <a:lvl1pPr marL="0" indent="0">
              <a:buFontTx/>
              <a:buNone/>
              <a:defRPr/>
            </a:lvl1pPr>
          </a:lstStyle>
          <a:p>
            <a:r>
              <a:rPr lang="sv-SE" smtClean="0"/>
              <a:t>Klicka på ikonen för att lägga till en bild</a:t>
            </a:r>
            <a:endParaRPr lang="sv-SE" dirty="0"/>
          </a:p>
        </p:txBody>
      </p:sp>
      <p:sp>
        <p:nvSpPr>
          <p:cNvPr id="10" name="Platshållare för bild 7"/>
          <p:cNvSpPr>
            <a:spLocks noGrp="1"/>
          </p:cNvSpPr>
          <p:nvPr>
            <p:ph type="pic" sz="quarter" idx="14"/>
          </p:nvPr>
        </p:nvSpPr>
        <p:spPr>
          <a:xfrm>
            <a:off x="6156000" y="2772000"/>
            <a:ext cx="2988000" cy="1872000"/>
          </a:xfrm>
          <a:prstGeom prst="rect">
            <a:avLst/>
          </a:prstGeom>
        </p:spPr>
        <p:txBody>
          <a:bodyPr/>
          <a:lstStyle>
            <a:lvl1pPr marL="0" indent="0">
              <a:buFontTx/>
              <a:buNone/>
              <a:defRPr/>
            </a:lvl1pPr>
          </a:lstStyle>
          <a:p>
            <a:r>
              <a:rPr lang="sv-SE" smtClean="0"/>
              <a:t>Klicka på ikonen för att lägga till en bild</a:t>
            </a:r>
            <a:endParaRPr lang="sv-SE" dirty="0"/>
          </a:p>
        </p:txBody>
      </p:sp>
      <p:sp>
        <p:nvSpPr>
          <p:cNvPr id="9" name="Platshållare för datum 3">
            <a:extLst>
              <a:ext uri="{FF2B5EF4-FFF2-40B4-BE49-F238E27FC236}">
                <a16:creationId xmlns="" xmlns:a16="http://schemas.microsoft.com/office/drawing/2014/main" id="{B8418C97-FE86-4315-AD54-BE59B1CC2CDB}"/>
              </a:ext>
            </a:extLst>
          </p:cNvPr>
          <p:cNvSpPr>
            <a:spLocks noGrp="1"/>
          </p:cNvSpPr>
          <p:nvPr>
            <p:ph type="dt" sz="half" idx="2"/>
          </p:nvPr>
        </p:nvSpPr>
        <p:spPr>
          <a:xfrm>
            <a:off x="488175" y="4926723"/>
            <a:ext cx="1221679" cy="253916"/>
          </a:xfrm>
          <a:prstGeom prst="rect">
            <a:avLst/>
          </a:prstGeom>
          <a:noFill/>
        </p:spPr>
        <p:txBody>
          <a:bodyPr wrap="square" rtlCol="0" anchor="ctr" anchorCtr="0">
            <a:spAutoFit/>
          </a:bodyPr>
          <a:lstStyle>
            <a:lvl1pPr>
              <a:defRPr lang="sv-SE" sz="1050" smtClean="0">
                <a:solidFill>
                  <a:schemeClr val="bg1"/>
                </a:solidFill>
              </a:defRPr>
            </a:lvl1pPr>
          </a:lstStyle>
          <a:p>
            <a:endParaRPr lang="sv-SE" dirty="0"/>
          </a:p>
        </p:txBody>
      </p:sp>
      <p:sp>
        <p:nvSpPr>
          <p:cNvPr id="11" name="Platshållare för sidfot 4">
            <a:extLst>
              <a:ext uri="{FF2B5EF4-FFF2-40B4-BE49-F238E27FC236}">
                <a16:creationId xmlns="" xmlns:a16="http://schemas.microsoft.com/office/drawing/2014/main" id="{57F4A348-DF76-450A-A010-C209E44D6CA2}"/>
              </a:ext>
            </a:extLst>
          </p:cNvPr>
          <p:cNvSpPr>
            <a:spLocks noGrp="1"/>
          </p:cNvSpPr>
          <p:nvPr>
            <p:ph type="ftr" sz="quarter" idx="3"/>
          </p:nvPr>
        </p:nvSpPr>
        <p:spPr>
          <a:xfrm>
            <a:off x="1740830" y="4922280"/>
            <a:ext cx="4206550" cy="261610"/>
          </a:xfrm>
          <a:prstGeom prst="rect">
            <a:avLst/>
          </a:prstGeom>
          <a:noFill/>
        </p:spPr>
        <p:txBody>
          <a:bodyPr wrap="square" rtlCol="0" anchor="ctr" anchorCtr="0">
            <a:spAutoFit/>
          </a:bodyPr>
          <a:lstStyle>
            <a:lvl1pPr>
              <a:defRPr lang="sv-SE" sz="1100" dirty="0">
                <a:solidFill>
                  <a:schemeClr val="bg1"/>
                </a:solidFill>
              </a:defRPr>
            </a:lvl1pPr>
          </a:lstStyle>
          <a:p>
            <a:endParaRPr lang="sv-SE" dirty="0"/>
          </a:p>
        </p:txBody>
      </p:sp>
      <p:sp>
        <p:nvSpPr>
          <p:cNvPr id="12" name="Platshållare för bildnummer 4">
            <a:extLst>
              <a:ext uri="{FF2B5EF4-FFF2-40B4-BE49-F238E27FC236}">
                <a16:creationId xmlns="" xmlns:a16="http://schemas.microsoft.com/office/drawing/2014/main" id="{3ACB2577-5139-424D-9632-C7178D82DCCA}"/>
              </a:ext>
            </a:extLst>
          </p:cNvPr>
          <p:cNvSpPr>
            <a:spLocks noGrp="1"/>
          </p:cNvSpPr>
          <p:nvPr>
            <p:ph type="sldNum" sz="quarter" idx="4"/>
          </p:nvPr>
        </p:nvSpPr>
        <p:spPr>
          <a:xfrm>
            <a:off x="6238487" y="4918079"/>
            <a:ext cx="361320" cy="261609"/>
          </a:xfrm>
          <a:prstGeom prst="rect">
            <a:avLst/>
          </a:prstGeom>
        </p:spPr>
        <p:txBody>
          <a:bodyPr vert="horz" lIns="91440" tIns="45720" rIns="91440" bIns="45720" rtlCol="0" anchor="ctr"/>
          <a:lstStyle>
            <a:lvl1pPr algn="r">
              <a:defRPr sz="1100">
                <a:solidFill>
                  <a:schemeClr val="bg1"/>
                </a:solidFill>
              </a:defRPr>
            </a:lvl1pPr>
          </a:lstStyle>
          <a:p>
            <a:fld id="{CB1D7037-4702-4539-B529-75C0A5D0A255}" type="slidenum">
              <a:rPr lang="sv-SE" smtClean="0"/>
              <a:pPr/>
              <a:t>‹#›</a:t>
            </a:fld>
            <a:endParaRPr lang="sv-SE" dirty="0"/>
          </a:p>
        </p:txBody>
      </p:sp>
    </p:spTree>
    <p:extLst>
      <p:ext uri="{BB962C8B-B14F-4D97-AF65-F5344CB8AC3E}">
        <p14:creationId xmlns:p14="http://schemas.microsoft.com/office/powerpoint/2010/main" val="2167788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1">
            <a:extLst>
              <a:ext uri="{FF2B5EF4-FFF2-40B4-BE49-F238E27FC236}">
                <a16:creationId xmlns="" xmlns:a16="http://schemas.microsoft.com/office/drawing/2014/main" id="{8FF8F57F-FF69-4517-A60A-6E45401E20DE}"/>
              </a:ext>
            </a:extLst>
          </p:cNvPr>
          <p:cNvSpPr>
            <a:spLocks noGrp="1"/>
          </p:cNvSpPr>
          <p:nvPr>
            <p:ph type="title"/>
          </p:nvPr>
        </p:nvSpPr>
        <p:spPr>
          <a:xfrm>
            <a:off x="532800" y="240426"/>
            <a:ext cx="8078400" cy="889805"/>
          </a:xfrm>
        </p:spPr>
        <p:txBody>
          <a:bodyPr/>
          <a:lstStyle/>
          <a:p>
            <a:r>
              <a:rPr lang="sv-SE" smtClean="0"/>
              <a:t>Klicka här för att ändra format</a:t>
            </a:r>
            <a:endParaRPr lang="sv-SE"/>
          </a:p>
        </p:txBody>
      </p:sp>
      <p:sp>
        <p:nvSpPr>
          <p:cNvPr id="7" name="Platshållare för datum 3">
            <a:extLst>
              <a:ext uri="{FF2B5EF4-FFF2-40B4-BE49-F238E27FC236}">
                <a16:creationId xmlns="" xmlns:a16="http://schemas.microsoft.com/office/drawing/2014/main" id="{D44475C7-79DE-48C6-845F-1E5AAD18CF90}"/>
              </a:ext>
            </a:extLst>
          </p:cNvPr>
          <p:cNvSpPr>
            <a:spLocks noGrp="1"/>
          </p:cNvSpPr>
          <p:nvPr>
            <p:ph type="dt" sz="half" idx="2"/>
          </p:nvPr>
        </p:nvSpPr>
        <p:spPr>
          <a:xfrm>
            <a:off x="488175" y="4926723"/>
            <a:ext cx="1221679" cy="253916"/>
          </a:xfrm>
          <a:prstGeom prst="rect">
            <a:avLst/>
          </a:prstGeom>
          <a:noFill/>
        </p:spPr>
        <p:txBody>
          <a:bodyPr wrap="square" rtlCol="0" anchor="ctr" anchorCtr="0">
            <a:spAutoFit/>
          </a:bodyPr>
          <a:lstStyle>
            <a:lvl1pPr>
              <a:defRPr lang="sv-SE" sz="1050" smtClean="0">
                <a:solidFill>
                  <a:schemeClr val="bg1"/>
                </a:solidFill>
              </a:defRPr>
            </a:lvl1pPr>
          </a:lstStyle>
          <a:p>
            <a:endParaRPr lang="sv-SE" dirty="0"/>
          </a:p>
        </p:txBody>
      </p:sp>
      <p:sp>
        <p:nvSpPr>
          <p:cNvPr id="8" name="Platshållare för sidfot 4">
            <a:extLst>
              <a:ext uri="{FF2B5EF4-FFF2-40B4-BE49-F238E27FC236}">
                <a16:creationId xmlns="" xmlns:a16="http://schemas.microsoft.com/office/drawing/2014/main" id="{2E6EF7CC-005A-4C6D-89F4-9B653A70349D}"/>
              </a:ext>
            </a:extLst>
          </p:cNvPr>
          <p:cNvSpPr>
            <a:spLocks noGrp="1"/>
          </p:cNvSpPr>
          <p:nvPr>
            <p:ph type="ftr" sz="quarter" idx="3"/>
          </p:nvPr>
        </p:nvSpPr>
        <p:spPr>
          <a:xfrm>
            <a:off x="1740830" y="4922280"/>
            <a:ext cx="4206550" cy="261610"/>
          </a:xfrm>
          <a:prstGeom prst="rect">
            <a:avLst/>
          </a:prstGeom>
          <a:noFill/>
        </p:spPr>
        <p:txBody>
          <a:bodyPr wrap="square" rtlCol="0" anchor="ctr" anchorCtr="0">
            <a:spAutoFit/>
          </a:bodyPr>
          <a:lstStyle>
            <a:lvl1pPr>
              <a:defRPr lang="sv-SE" sz="1100" dirty="0">
                <a:solidFill>
                  <a:schemeClr val="bg1"/>
                </a:solidFill>
              </a:defRPr>
            </a:lvl1pPr>
          </a:lstStyle>
          <a:p>
            <a:endParaRPr lang="sv-SE" dirty="0"/>
          </a:p>
        </p:txBody>
      </p:sp>
      <p:sp>
        <p:nvSpPr>
          <p:cNvPr id="9" name="Platshållare för bildnummer 4">
            <a:extLst>
              <a:ext uri="{FF2B5EF4-FFF2-40B4-BE49-F238E27FC236}">
                <a16:creationId xmlns="" xmlns:a16="http://schemas.microsoft.com/office/drawing/2014/main" id="{5F7B9C05-F362-4353-B0DB-598AC6B410FB}"/>
              </a:ext>
            </a:extLst>
          </p:cNvPr>
          <p:cNvSpPr>
            <a:spLocks noGrp="1"/>
          </p:cNvSpPr>
          <p:nvPr>
            <p:ph type="sldNum" sz="quarter" idx="4"/>
          </p:nvPr>
        </p:nvSpPr>
        <p:spPr>
          <a:xfrm>
            <a:off x="6238487" y="4918079"/>
            <a:ext cx="361320" cy="261609"/>
          </a:xfrm>
          <a:prstGeom prst="rect">
            <a:avLst/>
          </a:prstGeom>
        </p:spPr>
        <p:txBody>
          <a:bodyPr vert="horz" lIns="91440" tIns="45720" rIns="91440" bIns="45720" rtlCol="0" anchor="ctr"/>
          <a:lstStyle>
            <a:lvl1pPr algn="r">
              <a:defRPr sz="1100">
                <a:solidFill>
                  <a:schemeClr val="bg1"/>
                </a:solidFill>
              </a:defRPr>
            </a:lvl1pPr>
          </a:lstStyle>
          <a:p>
            <a:fld id="{CB1D7037-4702-4539-B529-75C0A5D0A255}" type="slidenum">
              <a:rPr lang="sv-SE" smtClean="0"/>
              <a:pPr/>
              <a:t>‹#›</a:t>
            </a:fld>
            <a:endParaRPr lang="sv-SE" dirty="0"/>
          </a:p>
        </p:txBody>
      </p:sp>
    </p:spTree>
    <p:extLst>
      <p:ext uri="{BB962C8B-B14F-4D97-AF65-F5344CB8AC3E}">
        <p14:creationId xmlns:p14="http://schemas.microsoft.com/office/powerpoint/2010/main" val="12116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datum 3">
            <a:extLst>
              <a:ext uri="{FF2B5EF4-FFF2-40B4-BE49-F238E27FC236}">
                <a16:creationId xmlns="" xmlns:a16="http://schemas.microsoft.com/office/drawing/2014/main" id="{DC2ADCEF-FD36-4954-B39C-5FB948A8D276}"/>
              </a:ext>
            </a:extLst>
          </p:cNvPr>
          <p:cNvSpPr>
            <a:spLocks noGrp="1"/>
          </p:cNvSpPr>
          <p:nvPr>
            <p:ph type="dt" sz="half" idx="2"/>
          </p:nvPr>
        </p:nvSpPr>
        <p:spPr>
          <a:xfrm>
            <a:off x="488175" y="4926723"/>
            <a:ext cx="1221679" cy="253916"/>
          </a:xfrm>
          <a:prstGeom prst="rect">
            <a:avLst/>
          </a:prstGeom>
          <a:noFill/>
        </p:spPr>
        <p:txBody>
          <a:bodyPr wrap="square" rtlCol="0" anchor="ctr" anchorCtr="0">
            <a:spAutoFit/>
          </a:bodyPr>
          <a:lstStyle>
            <a:lvl1pPr>
              <a:defRPr lang="sv-SE" sz="1050" smtClean="0">
                <a:solidFill>
                  <a:schemeClr val="bg1"/>
                </a:solidFill>
              </a:defRPr>
            </a:lvl1pPr>
          </a:lstStyle>
          <a:p>
            <a:endParaRPr lang="sv-SE" dirty="0"/>
          </a:p>
        </p:txBody>
      </p:sp>
      <p:sp>
        <p:nvSpPr>
          <p:cNvPr id="5" name="Platshållare för sidfot 4">
            <a:extLst>
              <a:ext uri="{FF2B5EF4-FFF2-40B4-BE49-F238E27FC236}">
                <a16:creationId xmlns="" xmlns:a16="http://schemas.microsoft.com/office/drawing/2014/main" id="{50704980-ECB4-461B-B231-659A4D36F378}"/>
              </a:ext>
            </a:extLst>
          </p:cNvPr>
          <p:cNvSpPr>
            <a:spLocks noGrp="1"/>
          </p:cNvSpPr>
          <p:nvPr>
            <p:ph type="ftr" sz="quarter" idx="3"/>
          </p:nvPr>
        </p:nvSpPr>
        <p:spPr>
          <a:xfrm>
            <a:off x="1740830" y="4922280"/>
            <a:ext cx="4206550" cy="261610"/>
          </a:xfrm>
          <a:prstGeom prst="rect">
            <a:avLst/>
          </a:prstGeom>
          <a:noFill/>
        </p:spPr>
        <p:txBody>
          <a:bodyPr wrap="square" rtlCol="0" anchor="ctr" anchorCtr="0">
            <a:spAutoFit/>
          </a:bodyPr>
          <a:lstStyle>
            <a:lvl1pPr>
              <a:defRPr lang="sv-SE" sz="1100" dirty="0">
                <a:solidFill>
                  <a:schemeClr val="bg1"/>
                </a:solidFill>
              </a:defRPr>
            </a:lvl1pPr>
          </a:lstStyle>
          <a:p>
            <a:endParaRPr lang="sv-SE" dirty="0"/>
          </a:p>
        </p:txBody>
      </p:sp>
      <p:sp>
        <p:nvSpPr>
          <p:cNvPr id="6" name="Platshållare för bildnummer 4">
            <a:extLst>
              <a:ext uri="{FF2B5EF4-FFF2-40B4-BE49-F238E27FC236}">
                <a16:creationId xmlns="" xmlns:a16="http://schemas.microsoft.com/office/drawing/2014/main" id="{0E520AC3-7800-4D8E-8360-E3CC0DAD4A81}"/>
              </a:ext>
            </a:extLst>
          </p:cNvPr>
          <p:cNvSpPr>
            <a:spLocks noGrp="1"/>
          </p:cNvSpPr>
          <p:nvPr>
            <p:ph type="sldNum" sz="quarter" idx="4"/>
          </p:nvPr>
        </p:nvSpPr>
        <p:spPr>
          <a:xfrm>
            <a:off x="6238487" y="4918079"/>
            <a:ext cx="361320" cy="261609"/>
          </a:xfrm>
          <a:prstGeom prst="rect">
            <a:avLst/>
          </a:prstGeom>
        </p:spPr>
        <p:txBody>
          <a:bodyPr vert="horz" lIns="91440" tIns="45720" rIns="91440" bIns="45720" rtlCol="0" anchor="ctr"/>
          <a:lstStyle>
            <a:lvl1pPr algn="r">
              <a:defRPr sz="1100">
                <a:solidFill>
                  <a:schemeClr val="bg1"/>
                </a:solidFill>
              </a:defRPr>
            </a:lvl1pPr>
          </a:lstStyle>
          <a:p>
            <a:fld id="{CB1D7037-4702-4539-B529-75C0A5D0A255}" type="slidenum">
              <a:rPr lang="sv-SE" smtClean="0"/>
              <a:pPr/>
              <a:t>‹#›</a:t>
            </a:fld>
            <a:endParaRPr lang="sv-SE" dirty="0"/>
          </a:p>
        </p:txBody>
      </p:sp>
    </p:spTree>
    <p:extLst>
      <p:ext uri="{BB962C8B-B14F-4D97-AF65-F5344CB8AC3E}">
        <p14:creationId xmlns:p14="http://schemas.microsoft.com/office/powerpoint/2010/main" val="1102612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Bildobjekt 4">
            <a:extLst>
              <a:ext uri="{FF2B5EF4-FFF2-40B4-BE49-F238E27FC236}">
                <a16:creationId xmlns="" xmlns:a16="http://schemas.microsoft.com/office/drawing/2014/main" id="{EF279C1E-1AC7-4F9D-BBD1-16A7FC8681F2}"/>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0" y="4968000"/>
            <a:ext cx="9146858" cy="179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latshållare för rubrik 1">
            <a:extLst>
              <a:ext uri="{FF2B5EF4-FFF2-40B4-BE49-F238E27FC236}">
                <a16:creationId xmlns="" xmlns:a16="http://schemas.microsoft.com/office/drawing/2014/main" id="{70F236C9-BD03-4BC2-B9D7-20858DF84002}"/>
              </a:ext>
            </a:extLst>
          </p:cNvPr>
          <p:cNvSpPr>
            <a:spLocks noGrp="1"/>
          </p:cNvSpPr>
          <p:nvPr>
            <p:ph type="title"/>
          </p:nvPr>
        </p:nvSpPr>
        <p:spPr>
          <a:xfrm>
            <a:off x="532800" y="240426"/>
            <a:ext cx="8078400" cy="889805"/>
          </a:xfrm>
          <a:prstGeom prst="rect">
            <a:avLst/>
          </a:prstGeom>
        </p:spPr>
        <p:txBody>
          <a:bodyPr vert="horz" lIns="0" tIns="0" rIns="0" bIns="0" rtlCol="0" anchor="ctr" anchorCtr="0">
            <a:normAutofit/>
          </a:bodyPr>
          <a:lstStyle/>
          <a:p>
            <a:r>
              <a:rPr lang="sv-SE" dirty="0"/>
              <a:t>Klicka här för att ändra format</a:t>
            </a:r>
          </a:p>
        </p:txBody>
      </p:sp>
      <p:sp>
        <p:nvSpPr>
          <p:cNvPr id="9" name="Platshållare för datum 3">
            <a:extLst>
              <a:ext uri="{FF2B5EF4-FFF2-40B4-BE49-F238E27FC236}">
                <a16:creationId xmlns="" xmlns:a16="http://schemas.microsoft.com/office/drawing/2014/main" id="{76F3D12C-F562-4755-B16C-4626BF987D40}"/>
              </a:ext>
            </a:extLst>
          </p:cNvPr>
          <p:cNvSpPr>
            <a:spLocks noGrp="1"/>
          </p:cNvSpPr>
          <p:nvPr>
            <p:ph type="dt" sz="half" idx="2"/>
          </p:nvPr>
        </p:nvSpPr>
        <p:spPr>
          <a:xfrm>
            <a:off x="488175" y="4926723"/>
            <a:ext cx="1221679" cy="253916"/>
          </a:xfrm>
          <a:prstGeom prst="rect">
            <a:avLst/>
          </a:prstGeom>
          <a:noFill/>
        </p:spPr>
        <p:txBody>
          <a:bodyPr wrap="square" rtlCol="0" anchor="ctr" anchorCtr="0">
            <a:spAutoFit/>
          </a:bodyPr>
          <a:lstStyle>
            <a:lvl1pPr>
              <a:defRPr lang="sv-SE" sz="1050" smtClean="0">
                <a:solidFill>
                  <a:schemeClr val="bg1"/>
                </a:solidFill>
              </a:defRPr>
            </a:lvl1pPr>
          </a:lstStyle>
          <a:p>
            <a:endParaRPr lang="sv-SE" dirty="0"/>
          </a:p>
        </p:txBody>
      </p:sp>
      <p:sp>
        <p:nvSpPr>
          <p:cNvPr id="10" name="Platshållare för sidfot 4">
            <a:extLst>
              <a:ext uri="{FF2B5EF4-FFF2-40B4-BE49-F238E27FC236}">
                <a16:creationId xmlns="" xmlns:a16="http://schemas.microsoft.com/office/drawing/2014/main" id="{618F04A9-ED11-486D-9488-3A0B89B411CF}"/>
              </a:ext>
            </a:extLst>
          </p:cNvPr>
          <p:cNvSpPr>
            <a:spLocks noGrp="1"/>
          </p:cNvSpPr>
          <p:nvPr>
            <p:ph type="ftr" sz="quarter" idx="3"/>
          </p:nvPr>
        </p:nvSpPr>
        <p:spPr>
          <a:xfrm>
            <a:off x="1740830" y="4922280"/>
            <a:ext cx="4206550" cy="261610"/>
          </a:xfrm>
          <a:prstGeom prst="rect">
            <a:avLst/>
          </a:prstGeom>
          <a:noFill/>
        </p:spPr>
        <p:txBody>
          <a:bodyPr wrap="square" rtlCol="0" anchor="ctr" anchorCtr="0">
            <a:spAutoFit/>
          </a:bodyPr>
          <a:lstStyle>
            <a:lvl1pPr>
              <a:defRPr lang="sv-SE" sz="1100" dirty="0">
                <a:solidFill>
                  <a:schemeClr val="bg1"/>
                </a:solidFill>
              </a:defRPr>
            </a:lvl1pPr>
          </a:lstStyle>
          <a:p>
            <a:endParaRPr lang="sv-SE" dirty="0"/>
          </a:p>
        </p:txBody>
      </p:sp>
      <p:sp>
        <p:nvSpPr>
          <p:cNvPr id="11" name="textruta 10">
            <a:extLst>
              <a:ext uri="{FF2B5EF4-FFF2-40B4-BE49-F238E27FC236}">
                <a16:creationId xmlns="" xmlns:a16="http://schemas.microsoft.com/office/drawing/2014/main" id="{85230D68-0434-4696-8626-2690226E3535}"/>
              </a:ext>
            </a:extLst>
          </p:cNvPr>
          <p:cNvSpPr txBox="1"/>
          <p:nvPr userDrawn="1"/>
        </p:nvSpPr>
        <p:spPr>
          <a:xfrm>
            <a:off x="6728460" y="4922280"/>
            <a:ext cx="2331720" cy="261610"/>
          </a:xfrm>
          <a:prstGeom prst="rect">
            <a:avLst/>
          </a:prstGeom>
          <a:noFill/>
        </p:spPr>
        <p:txBody>
          <a:bodyPr wrap="square" rtlCol="0" anchor="ctr" anchorCtr="0">
            <a:spAutoFit/>
          </a:bodyPr>
          <a:lstStyle/>
          <a:p>
            <a:r>
              <a:rPr lang="sv-SE" sz="1100" dirty="0">
                <a:solidFill>
                  <a:schemeClr val="bg1"/>
                </a:solidFill>
                <a:latin typeface="+mn-lt"/>
              </a:rPr>
              <a:t>Sahlgrenska Universitetssjukhuset</a:t>
            </a:r>
          </a:p>
        </p:txBody>
      </p:sp>
      <p:sp>
        <p:nvSpPr>
          <p:cNvPr id="12" name="Platshållare för bildnummer 4">
            <a:extLst>
              <a:ext uri="{FF2B5EF4-FFF2-40B4-BE49-F238E27FC236}">
                <a16:creationId xmlns="" xmlns:a16="http://schemas.microsoft.com/office/drawing/2014/main" id="{A7102FFF-4098-4702-B591-5A5AD19BBA64}"/>
              </a:ext>
            </a:extLst>
          </p:cNvPr>
          <p:cNvSpPr>
            <a:spLocks noGrp="1"/>
          </p:cNvSpPr>
          <p:nvPr>
            <p:ph type="sldNum" sz="quarter" idx="4"/>
          </p:nvPr>
        </p:nvSpPr>
        <p:spPr>
          <a:xfrm>
            <a:off x="6238487" y="4918079"/>
            <a:ext cx="361320" cy="261609"/>
          </a:xfrm>
          <a:prstGeom prst="rect">
            <a:avLst/>
          </a:prstGeom>
        </p:spPr>
        <p:txBody>
          <a:bodyPr vert="horz" lIns="91440" tIns="45720" rIns="91440" bIns="45720" rtlCol="0" anchor="ctr"/>
          <a:lstStyle>
            <a:lvl1pPr algn="r">
              <a:defRPr sz="1100">
                <a:solidFill>
                  <a:schemeClr val="bg1"/>
                </a:solidFill>
              </a:defRPr>
            </a:lvl1pPr>
          </a:lstStyle>
          <a:p>
            <a:fld id="{CB1D7037-4702-4539-B529-75C0A5D0A255}" type="slidenum">
              <a:rPr lang="sv-SE" smtClean="0"/>
              <a:pPr/>
              <a:t>‹#›</a:t>
            </a:fld>
            <a:endParaRPr lang="sv-SE" dirty="0"/>
          </a:p>
        </p:txBody>
      </p:sp>
      <p:sp>
        <p:nvSpPr>
          <p:cNvPr id="13" name="Platshållare för text 7">
            <a:extLst>
              <a:ext uri="{FF2B5EF4-FFF2-40B4-BE49-F238E27FC236}">
                <a16:creationId xmlns="" xmlns:a16="http://schemas.microsoft.com/office/drawing/2014/main" id="{D53A20C7-D26F-4747-8367-6244416CBFB8}"/>
              </a:ext>
            </a:extLst>
          </p:cNvPr>
          <p:cNvSpPr>
            <a:spLocks noGrp="1"/>
          </p:cNvSpPr>
          <p:nvPr>
            <p:ph type="body" idx="1"/>
          </p:nvPr>
        </p:nvSpPr>
        <p:spPr>
          <a:xfrm>
            <a:off x="532800" y="1166400"/>
            <a:ext cx="8078400" cy="3477600"/>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15282026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76" r:id="rId3"/>
    <p:sldLayoutId id="2147483673" r:id="rId4"/>
    <p:sldLayoutId id="2147483674" r:id="rId5"/>
    <p:sldLayoutId id="2147483682" r:id="rId6"/>
    <p:sldLayoutId id="2147483683" r:id="rId7"/>
    <p:sldLayoutId id="2147483666" r:id="rId8"/>
    <p:sldLayoutId id="2147483679"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01633" y="1239625"/>
            <a:ext cx="8123021" cy="3365031"/>
          </a:xfrm>
        </p:spPr>
        <p:txBody>
          <a:bodyPr/>
          <a:lstStyle/>
          <a:p>
            <a:pPr lvl="0">
              <a:spcBef>
                <a:spcPts val="750"/>
              </a:spcBef>
            </a:pPr>
            <a:r>
              <a:rPr lang="sv-SE" dirty="0"/>
              <a:t>Att leva med </a:t>
            </a:r>
            <a:r>
              <a:rPr lang="sv-SE" dirty="0" err="1" smtClean="0"/>
              <a:t>cochleaimplantat</a:t>
            </a:r>
            <a:r>
              <a:rPr lang="sv-SE" dirty="0" smtClean="0"/>
              <a:t/>
            </a:r>
            <a:br>
              <a:rPr lang="sv-SE" dirty="0" smtClean="0"/>
            </a:br>
            <a:r>
              <a:rPr lang="sv-SE" dirty="0" smtClean="0"/>
              <a:t/>
            </a:r>
            <a:br>
              <a:rPr lang="sv-SE" dirty="0" smtClean="0"/>
            </a:br>
            <a:r>
              <a:rPr lang="sv-SE" sz="1700" dirty="0">
                <a:solidFill>
                  <a:prstClr val="white"/>
                </a:solidFill>
                <a:ea typeface="+mn-ea"/>
                <a:cs typeface="+mn-cs"/>
              </a:rPr>
              <a:t>Maria Einer</a:t>
            </a:r>
            <a:br>
              <a:rPr lang="sv-SE" sz="1700" dirty="0">
                <a:solidFill>
                  <a:prstClr val="white"/>
                </a:solidFill>
                <a:ea typeface="+mn-ea"/>
                <a:cs typeface="+mn-cs"/>
              </a:rPr>
            </a:br>
            <a:r>
              <a:rPr lang="sv-SE" sz="1700" dirty="0" smtClean="0">
                <a:solidFill>
                  <a:prstClr val="white"/>
                </a:solidFill>
                <a:ea typeface="+mn-ea"/>
                <a:cs typeface="+mn-cs"/>
              </a:rPr>
              <a:t>CI-pedagog</a:t>
            </a:r>
            <a:br>
              <a:rPr lang="sv-SE" sz="1700" dirty="0" smtClean="0">
                <a:solidFill>
                  <a:prstClr val="white"/>
                </a:solidFill>
                <a:ea typeface="+mn-ea"/>
                <a:cs typeface="+mn-cs"/>
              </a:rPr>
            </a:br>
            <a:r>
              <a:rPr lang="sv-SE" sz="1700" dirty="0">
                <a:solidFill>
                  <a:prstClr val="white"/>
                </a:solidFill>
                <a:ea typeface="+mn-ea"/>
                <a:cs typeface="+mn-cs"/>
              </a:rPr>
              <a:t/>
            </a:r>
            <a:br>
              <a:rPr lang="sv-SE" sz="1700" dirty="0">
                <a:solidFill>
                  <a:prstClr val="white"/>
                </a:solidFill>
                <a:ea typeface="+mn-ea"/>
                <a:cs typeface="+mn-cs"/>
              </a:rPr>
            </a:br>
            <a:r>
              <a:rPr lang="sv-SE" sz="1700" dirty="0" smtClean="0">
                <a:solidFill>
                  <a:prstClr val="white"/>
                </a:solidFill>
                <a:ea typeface="+mn-ea"/>
                <a:cs typeface="+mn-cs"/>
              </a:rPr>
              <a:t>CI-teamet i </a:t>
            </a:r>
            <a:r>
              <a:rPr lang="sv-SE" sz="1700" dirty="0">
                <a:solidFill>
                  <a:prstClr val="white"/>
                </a:solidFill>
                <a:ea typeface="+mn-ea"/>
                <a:cs typeface="+mn-cs"/>
              </a:rPr>
              <a:t>Göteborg</a:t>
            </a:r>
            <a:br>
              <a:rPr lang="sv-SE" sz="1700" dirty="0">
                <a:solidFill>
                  <a:prstClr val="white"/>
                </a:solidFill>
                <a:ea typeface="+mn-ea"/>
                <a:cs typeface="+mn-cs"/>
              </a:rPr>
            </a:br>
            <a:endParaRPr lang="sv-SE" dirty="0"/>
          </a:p>
        </p:txBody>
      </p:sp>
    </p:spTree>
    <p:extLst>
      <p:ext uri="{BB962C8B-B14F-4D97-AF65-F5344CB8AC3E}">
        <p14:creationId xmlns:p14="http://schemas.microsoft.com/office/powerpoint/2010/main" val="2703386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5400" dirty="0" smtClean="0"/>
              <a:t>Telefon</a:t>
            </a:r>
            <a:endParaRPr lang="sv-SE" sz="5400" dirty="0"/>
          </a:p>
        </p:txBody>
      </p:sp>
      <p:sp>
        <p:nvSpPr>
          <p:cNvPr id="4" name="Platshållare för innehåll 3"/>
          <p:cNvSpPr>
            <a:spLocks noGrp="1"/>
          </p:cNvSpPr>
          <p:nvPr>
            <p:ph idx="10"/>
          </p:nvPr>
        </p:nvSpPr>
        <p:spPr>
          <a:xfrm>
            <a:off x="2332653" y="1095209"/>
            <a:ext cx="3846367" cy="3477600"/>
          </a:xfrm>
        </p:spPr>
        <p:txBody>
          <a:bodyPr>
            <a:normAutofit/>
          </a:bodyPr>
          <a:lstStyle/>
          <a:p>
            <a:endParaRPr lang="sv-SE" dirty="0" smtClean="0"/>
          </a:p>
          <a:p>
            <a:endParaRPr lang="sv-SE" dirty="0"/>
          </a:p>
          <a:p>
            <a:endParaRPr lang="sv-SE" dirty="0" smtClean="0"/>
          </a:p>
          <a:p>
            <a:endParaRPr lang="sv-SE" dirty="0"/>
          </a:p>
          <a:p>
            <a:endParaRPr lang="sv-SE" dirty="0" smtClean="0"/>
          </a:p>
          <a:p>
            <a:endParaRPr lang="sv-SE" dirty="0"/>
          </a:p>
          <a:p>
            <a:endParaRPr lang="sv-SE" dirty="0" smtClean="0"/>
          </a:p>
          <a:p>
            <a:endParaRPr lang="sv-SE" dirty="0"/>
          </a:p>
          <a:p>
            <a:r>
              <a:rPr lang="sv-SE" sz="500" dirty="0" smtClean="0"/>
              <a:t>Data saknas: Telefonuppfattning 49 </a:t>
            </a:r>
            <a:r>
              <a:rPr lang="sv-SE" sz="500" dirty="0" err="1" smtClean="0"/>
              <a:t>pers</a:t>
            </a:r>
            <a:r>
              <a:rPr lang="sv-SE" sz="500" dirty="0" smtClean="0"/>
              <a:t>, Vem pratar du med? 67 </a:t>
            </a:r>
            <a:r>
              <a:rPr lang="sv-SE" sz="500" dirty="0" err="1" smtClean="0"/>
              <a:t>pers</a:t>
            </a:r>
            <a:r>
              <a:rPr lang="sv-SE" sz="500" dirty="0" smtClean="0"/>
              <a:t>, Hur ofta använder du telefon? 60 </a:t>
            </a:r>
            <a:r>
              <a:rPr lang="sv-SE" sz="500" dirty="0" err="1" smtClean="0"/>
              <a:t>pers</a:t>
            </a:r>
            <a:endParaRPr lang="sv-SE" sz="500" dirty="0"/>
          </a:p>
        </p:txBody>
      </p:sp>
      <p:pic>
        <p:nvPicPr>
          <p:cNvPr id="12" name="Bildobjekt 11"/>
          <p:cNvPicPr>
            <a:picLocks noChangeAspect="1"/>
          </p:cNvPicPr>
          <p:nvPr/>
        </p:nvPicPr>
        <p:blipFill>
          <a:blip r:embed="rId2"/>
          <a:stretch>
            <a:fillRect/>
          </a:stretch>
        </p:blipFill>
        <p:spPr>
          <a:xfrm>
            <a:off x="5928048" y="2840172"/>
            <a:ext cx="3553659" cy="2135976"/>
          </a:xfrm>
          <a:prstGeom prst="rect">
            <a:avLst/>
          </a:prstGeom>
        </p:spPr>
      </p:pic>
      <p:pic>
        <p:nvPicPr>
          <p:cNvPr id="10" name="Bildobjekt 9"/>
          <p:cNvPicPr>
            <a:picLocks noChangeAspect="1"/>
          </p:cNvPicPr>
          <p:nvPr/>
        </p:nvPicPr>
        <p:blipFill>
          <a:blip r:embed="rId3"/>
          <a:stretch>
            <a:fillRect/>
          </a:stretch>
        </p:blipFill>
        <p:spPr>
          <a:xfrm>
            <a:off x="3047507" y="1370656"/>
            <a:ext cx="3385337" cy="2034804"/>
          </a:xfrm>
          <a:prstGeom prst="rect">
            <a:avLst/>
          </a:prstGeom>
        </p:spPr>
      </p:pic>
      <p:pic>
        <p:nvPicPr>
          <p:cNvPr id="14" name="Platshållare för innehåll 13"/>
          <p:cNvPicPr>
            <a:picLocks noGrp="1" noChangeAspect="1"/>
          </p:cNvPicPr>
          <p:nvPr>
            <p:ph idx="1"/>
          </p:nvPr>
        </p:nvPicPr>
        <p:blipFill>
          <a:blip r:embed="rId4"/>
          <a:stretch>
            <a:fillRect/>
          </a:stretch>
        </p:blipFill>
        <p:spPr>
          <a:xfrm>
            <a:off x="0" y="0"/>
            <a:ext cx="3301330" cy="1984310"/>
          </a:xfrm>
          <a:prstGeom prst="rect">
            <a:avLst/>
          </a:prstGeom>
        </p:spPr>
      </p:pic>
    </p:spTree>
    <p:extLst>
      <p:ext uri="{BB962C8B-B14F-4D97-AF65-F5344CB8AC3E}">
        <p14:creationId xmlns:p14="http://schemas.microsoft.com/office/powerpoint/2010/main" val="346615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”Jag undviker helst att svara i telefon </a:t>
            </a:r>
            <a:r>
              <a:rPr lang="sv-SE" dirty="0" err="1" smtClean="0"/>
              <a:t>pga</a:t>
            </a:r>
            <a:r>
              <a:rPr lang="sv-SE" dirty="0" smtClean="0"/>
              <a:t> osäkerhet. När jag ringer upp själv fungerar det bra.”</a:t>
            </a:r>
          </a:p>
          <a:p>
            <a:endParaRPr lang="sv-SE" dirty="0"/>
          </a:p>
          <a:p>
            <a:r>
              <a:rPr lang="sv-SE" dirty="0" smtClean="0"/>
              <a:t>”Den mentala spärren har släppt nu och det fungerar bättre och bättre. Men det måste vara tyst runtomkring.”</a:t>
            </a:r>
          </a:p>
          <a:p>
            <a:endParaRPr lang="sv-SE" dirty="0"/>
          </a:p>
          <a:p>
            <a:r>
              <a:rPr lang="sv-SE" dirty="0" smtClean="0"/>
              <a:t>”Jag arbetar med telefonsupport!”</a:t>
            </a:r>
            <a:endParaRPr lang="sv-SE" dirty="0"/>
          </a:p>
        </p:txBody>
      </p:sp>
      <p:sp>
        <p:nvSpPr>
          <p:cNvPr id="3" name="Rubrik 2"/>
          <p:cNvSpPr>
            <a:spLocks noGrp="1"/>
          </p:cNvSpPr>
          <p:nvPr>
            <p:ph type="title"/>
          </p:nvPr>
        </p:nvSpPr>
        <p:spPr/>
        <p:txBody>
          <a:bodyPr/>
          <a:lstStyle/>
          <a:p>
            <a:pPr algn="ctr"/>
            <a:r>
              <a:rPr lang="sv-SE" dirty="0" smtClean="0"/>
              <a:t>Telefon</a:t>
            </a:r>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6185" y="851579"/>
            <a:ext cx="3921973" cy="3921973"/>
          </a:xfrm>
          <a:prstGeom prst="rect">
            <a:avLst/>
          </a:prstGeom>
        </p:spPr>
      </p:pic>
    </p:spTree>
    <p:extLst>
      <p:ext uri="{BB962C8B-B14F-4D97-AF65-F5344CB8AC3E}">
        <p14:creationId xmlns:p14="http://schemas.microsoft.com/office/powerpoint/2010/main" val="6748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Telefon</a:t>
            </a:r>
            <a:endParaRPr lang="sv-SE" dirty="0"/>
          </a:p>
        </p:txBody>
      </p:sp>
      <p:sp>
        <p:nvSpPr>
          <p:cNvPr id="3" name="Platshållare för innehåll 2"/>
          <p:cNvSpPr>
            <a:spLocks noGrp="1"/>
          </p:cNvSpPr>
          <p:nvPr>
            <p:ph idx="1"/>
          </p:nvPr>
        </p:nvSpPr>
        <p:spPr>
          <a:xfrm>
            <a:off x="532800" y="1166400"/>
            <a:ext cx="7673650" cy="3477600"/>
          </a:xfrm>
        </p:spPr>
        <p:txBody>
          <a:bodyPr/>
          <a:lstStyle/>
          <a:p>
            <a:r>
              <a:rPr lang="sv-SE" dirty="0" smtClean="0"/>
              <a:t>Vem? Familj eller okänd? Tydligt tal? Snabbpratare? Röstläge? Dialekt? Hur hålls luren? Bakgrundsbuller?</a:t>
            </a:r>
          </a:p>
          <a:p>
            <a:endParaRPr lang="sv-SE" dirty="0"/>
          </a:p>
          <a:p>
            <a:r>
              <a:rPr lang="sv-SE" dirty="0" smtClean="0"/>
              <a:t>Vilken telefon används? Mobil eller fast? </a:t>
            </a:r>
            <a:endParaRPr lang="sv-SE" dirty="0"/>
          </a:p>
          <a:p>
            <a:r>
              <a:rPr lang="sv-SE" dirty="0" smtClean="0"/>
              <a:t>Används hjälpmedel?</a:t>
            </a:r>
          </a:p>
          <a:p>
            <a:endParaRPr lang="sv-SE" dirty="0"/>
          </a:p>
          <a:p>
            <a:r>
              <a:rPr lang="sv-SE" dirty="0" smtClean="0"/>
              <a:t>Nummerpresentation</a:t>
            </a:r>
          </a:p>
          <a:p>
            <a:endParaRPr lang="sv-SE" dirty="0"/>
          </a:p>
          <a:p>
            <a:r>
              <a:rPr lang="sv-SE" dirty="0" smtClean="0"/>
              <a:t>”Det är OMÖJLIGT att höra telefonförsäljare”</a:t>
            </a:r>
            <a:endParaRPr lang="sv-SE" dirty="0"/>
          </a:p>
        </p:txBody>
      </p:sp>
      <p:pic>
        <p:nvPicPr>
          <p:cNvPr id="5" name="Bildobjekt 4"/>
          <p:cNvPicPr>
            <a:picLocks noChangeAspect="1"/>
          </p:cNvPicPr>
          <p:nvPr/>
        </p:nvPicPr>
        <p:blipFill>
          <a:blip r:embed="rId2"/>
          <a:stretch>
            <a:fillRect/>
          </a:stretch>
        </p:blipFill>
        <p:spPr>
          <a:xfrm>
            <a:off x="5566193" y="2167176"/>
            <a:ext cx="1646063" cy="1804572"/>
          </a:xfrm>
          <a:prstGeom prst="rect">
            <a:avLst/>
          </a:prstGeom>
        </p:spPr>
      </p:pic>
    </p:spTree>
    <p:extLst>
      <p:ext uri="{BB962C8B-B14F-4D97-AF65-F5344CB8AC3E}">
        <p14:creationId xmlns:p14="http://schemas.microsoft.com/office/powerpoint/2010/main" val="997661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532800" y="1130231"/>
            <a:ext cx="8078400" cy="3476404"/>
          </a:xfrm>
        </p:spPr>
        <p:txBody>
          <a:bodyPr>
            <a:normAutofit fontScale="92500" lnSpcReduction="10000"/>
          </a:bodyPr>
          <a:lstStyle/>
          <a:p>
            <a:pPr marL="0" indent="0">
              <a:buNone/>
            </a:pPr>
            <a:r>
              <a:rPr lang="sv-SE" sz="2600" dirty="0" smtClean="0"/>
              <a:t>		</a:t>
            </a:r>
            <a:r>
              <a:rPr lang="sv-SE" sz="2600" dirty="0" smtClean="0"/>
              <a:t>Det </a:t>
            </a:r>
            <a:r>
              <a:rPr lang="sv-SE" sz="2600" dirty="0" smtClean="0"/>
              <a:t>låter bra!!!		         		63% </a:t>
            </a:r>
          </a:p>
          <a:p>
            <a:pPr marL="0" indent="0">
              <a:buNone/>
            </a:pPr>
            <a:r>
              <a:rPr lang="sv-SE" sz="2600" dirty="0" smtClean="0"/>
              <a:t>		</a:t>
            </a:r>
            <a:r>
              <a:rPr lang="sv-SE" sz="2600" dirty="0" smtClean="0"/>
              <a:t>Jag </a:t>
            </a:r>
            <a:r>
              <a:rPr lang="sv-SE" sz="2600" dirty="0" smtClean="0"/>
              <a:t>har en negativ upplevelse 	37%</a:t>
            </a:r>
            <a:r>
              <a:rPr lang="sv-SE" sz="2600" dirty="0"/>
              <a:t>	</a:t>
            </a:r>
            <a:r>
              <a:rPr lang="sv-SE" sz="2600" dirty="0" smtClean="0"/>
              <a:t>	</a:t>
            </a:r>
          </a:p>
          <a:p>
            <a:pPr marL="2740025" lvl="8" indent="0">
              <a:buNone/>
            </a:pPr>
            <a:r>
              <a:rPr lang="sv-SE" sz="2000" dirty="0"/>
              <a:t>	</a:t>
            </a:r>
            <a:r>
              <a:rPr lang="sv-SE" sz="2000" dirty="0" smtClean="0"/>
              <a:t>	</a:t>
            </a:r>
            <a:r>
              <a:rPr lang="sv-SE" sz="2000" dirty="0"/>
              <a:t>	</a:t>
            </a:r>
            <a:r>
              <a:rPr lang="sv-SE" sz="2000" dirty="0" smtClean="0"/>
              <a:t>	</a:t>
            </a:r>
            <a:r>
              <a:rPr lang="sv-SE" dirty="0" smtClean="0"/>
              <a:t>			</a:t>
            </a:r>
          </a:p>
          <a:p>
            <a:endParaRPr lang="sv-SE" dirty="0" smtClean="0"/>
          </a:p>
          <a:p>
            <a:r>
              <a:rPr lang="sv-SE" sz="2200" dirty="0"/>
              <a:t>Gammal välkänd musik låter </a:t>
            </a:r>
            <a:r>
              <a:rPr lang="sv-SE" sz="2200" dirty="0" smtClean="0"/>
              <a:t>bra			</a:t>
            </a:r>
            <a:r>
              <a:rPr lang="sv-SE" sz="1700" dirty="0" smtClean="0"/>
              <a:t>70</a:t>
            </a:r>
            <a:r>
              <a:rPr lang="sv-SE" sz="1700" dirty="0"/>
              <a:t>%</a:t>
            </a:r>
          </a:p>
          <a:p>
            <a:r>
              <a:rPr lang="sv-SE" sz="2200" dirty="0"/>
              <a:t>Ny musik låter </a:t>
            </a:r>
            <a:r>
              <a:rPr lang="sv-SE" sz="2200" dirty="0" smtClean="0"/>
              <a:t>bra						</a:t>
            </a:r>
            <a:r>
              <a:rPr lang="sv-SE" sz="1700" dirty="0" smtClean="0"/>
              <a:t>27</a:t>
            </a:r>
            <a:r>
              <a:rPr lang="sv-SE" sz="1700" dirty="0"/>
              <a:t>%</a:t>
            </a:r>
          </a:p>
          <a:p>
            <a:r>
              <a:rPr lang="sv-SE" sz="2200" dirty="0"/>
              <a:t>Musik låter bättre och bättre	</a:t>
            </a:r>
            <a:r>
              <a:rPr lang="sv-SE" sz="2200" dirty="0" smtClean="0"/>
              <a:t>			</a:t>
            </a:r>
            <a:r>
              <a:rPr lang="sv-SE" sz="1700" dirty="0" smtClean="0"/>
              <a:t>55%</a:t>
            </a:r>
          </a:p>
          <a:p>
            <a:r>
              <a:rPr lang="sv-SE" sz="2200" dirty="0"/>
              <a:t>Lyssnar på musik </a:t>
            </a:r>
            <a:r>
              <a:rPr lang="sv-SE" sz="2200" dirty="0" smtClean="0"/>
              <a:t>regelbundet (flera ggr/v)		</a:t>
            </a:r>
            <a:r>
              <a:rPr lang="sv-SE" sz="1700" dirty="0" smtClean="0"/>
              <a:t>55 </a:t>
            </a:r>
            <a:r>
              <a:rPr lang="sv-SE" sz="1700" dirty="0"/>
              <a:t>%</a:t>
            </a:r>
          </a:p>
          <a:p>
            <a:r>
              <a:rPr lang="sv-SE" sz="2200" dirty="0"/>
              <a:t>Förr var jag en aktiv musiklyssnare </a:t>
            </a:r>
            <a:r>
              <a:rPr lang="sv-SE" sz="2200" dirty="0" smtClean="0"/>
              <a:t>			</a:t>
            </a:r>
            <a:r>
              <a:rPr lang="sv-SE" sz="1700" dirty="0" smtClean="0"/>
              <a:t>86%</a:t>
            </a:r>
            <a:endParaRPr lang="sv-SE" sz="1700" dirty="0"/>
          </a:p>
          <a:p>
            <a:r>
              <a:rPr lang="sv-SE" sz="2200" dirty="0" smtClean="0"/>
              <a:t>Musik har aldrig intresserat mig   			</a:t>
            </a:r>
            <a:r>
              <a:rPr lang="sv-SE" sz="1700" dirty="0" smtClean="0"/>
              <a:t>14</a:t>
            </a:r>
            <a:r>
              <a:rPr lang="sv-SE" sz="1700" dirty="0"/>
              <a:t>%</a:t>
            </a:r>
          </a:p>
          <a:p>
            <a:endParaRPr lang="sv-SE" dirty="0" smtClean="0"/>
          </a:p>
        </p:txBody>
      </p:sp>
      <p:sp>
        <p:nvSpPr>
          <p:cNvPr id="3" name="Rubrik 2"/>
          <p:cNvSpPr>
            <a:spLocks noGrp="1"/>
          </p:cNvSpPr>
          <p:nvPr>
            <p:ph type="title"/>
          </p:nvPr>
        </p:nvSpPr>
        <p:spPr/>
        <p:txBody>
          <a:bodyPr/>
          <a:lstStyle/>
          <a:p>
            <a:pPr algn="ctr"/>
            <a:r>
              <a:rPr lang="sv-SE" dirty="0" smtClean="0"/>
              <a:t>Hur upplever du musik?</a:t>
            </a:r>
            <a:endParaRPr lang="sv-SE" dirty="0"/>
          </a:p>
        </p:txBody>
      </p:sp>
    </p:spTree>
    <p:extLst>
      <p:ext uri="{BB962C8B-B14F-4D97-AF65-F5344CB8AC3E}">
        <p14:creationId xmlns:p14="http://schemas.microsoft.com/office/powerpoint/2010/main" val="52719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532800" y="286145"/>
            <a:ext cx="8078400" cy="4357215"/>
          </a:xfrm>
        </p:spPr>
        <p:txBody>
          <a:bodyPr>
            <a:normAutofit fontScale="92500" lnSpcReduction="10000"/>
          </a:bodyPr>
          <a:lstStyle/>
          <a:p>
            <a:r>
              <a:rPr lang="sv-SE" dirty="0"/>
              <a:t>Ljuden förvrängs, allt låter falskt. Det är sorgligt. </a:t>
            </a:r>
            <a:r>
              <a:rPr lang="sv-SE" dirty="0" smtClean="0"/>
              <a:t>Men </a:t>
            </a:r>
            <a:r>
              <a:rPr lang="sv-SE" dirty="0"/>
              <a:t>när jag dansar uppfattar jag takten. </a:t>
            </a:r>
            <a:r>
              <a:rPr lang="sv-SE" sz="1300" dirty="0" smtClean="0"/>
              <a:t>(Man</a:t>
            </a:r>
            <a:r>
              <a:rPr lang="sv-SE" sz="1300" dirty="0"/>
              <a:t>, född </a:t>
            </a:r>
            <a:r>
              <a:rPr lang="sv-SE" sz="1300" dirty="0" smtClean="0"/>
              <a:t>1948, hörselnedsättning i vuxen ålder)</a:t>
            </a:r>
            <a:endParaRPr lang="sv-SE" sz="1300" dirty="0"/>
          </a:p>
          <a:p>
            <a:endParaRPr lang="sv-SE" dirty="0"/>
          </a:p>
          <a:p>
            <a:r>
              <a:rPr lang="sv-SE" dirty="0"/>
              <a:t>Musiken låter bättre och bättre, men inte som innan. Sången ger ett ”gurglande” ljud. </a:t>
            </a:r>
            <a:r>
              <a:rPr lang="sv-SE" sz="1300" dirty="0" smtClean="0"/>
              <a:t>(</a:t>
            </a:r>
            <a:r>
              <a:rPr lang="sv-SE" sz="1300" dirty="0"/>
              <a:t>Man, född </a:t>
            </a:r>
            <a:r>
              <a:rPr lang="sv-SE" sz="1300" dirty="0" smtClean="0"/>
              <a:t>1954, </a:t>
            </a:r>
            <a:r>
              <a:rPr lang="sv-SE" sz="1300" dirty="0"/>
              <a:t>hörselnedsättning i vuxen ålder)</a:t>
            </a:r>
          </a:p>
          <a:p>
            <a:endParaRPr lang="sv-SE" dirty="0"/>
          </a:p>
          <a:p>
            <a:pPr lvl="0"/>
            <a:r>
              <a:rPr lang="sv-SE" dirty="0"/>
              <a:t> Jag känner igen musik, men det når inte hjärtat som det gjorde tidigare. Numera är det okej att radion står på, det blir inte bara massa oljud. 		</a:t>
            </a:r>
            <a:r>
              <a:rPr lang="sv-SE" dirty="0" smtClean="0"/>
              <a:t> </a:t>
            </a:r>
            <a:r>
              <a:rPr lang="sv-SE" sz="1300" dirty="0" smtClean="0">
                <a:solidFill>
                  <a:prstClr val="black"/>
                </a:solidFill>
              </a:rPr>
              <a:t>(Kvinna, </a:t>
            </a:r>
            <a:r>
              <a:rPr lang="sv-SE" sz="1300" dirty="0">
                <a:solidFill>
                  <a:prstClr val="black"/>
                </a:solidFill>
              </a:rPr>
              <a:t>född </a:t>
            </a:r>
            <a:r>
              <a:rPr lang="sv-SE" sz="1300" dirty="0" smtClean="0">
                <a:solidFill>
                  <a:prstClr val="black"/>
                </a:solidFill>
              </a:rPr>
              <a:t>1958</a:t>
            </a:r>
            <a:r>
              <a:rPr lang="sv-SE" sz="1300" dirty="0">
                <a:solidFill>
                  <a:prstClr val="black"/>
                </a:solidFill>
              </a:rPr>
              <a:t>, hörselnedsättning i vuxen ålder)</a:t>
            </a:r>
          </a:p>
          <a:p>
            <a:pPr marL="0" indent="0">
              <a:buNone/>
            </a:pPr>
            <a:endParaRPr lang="sv-SE" dirty="0"/>
          </a:p>
          <a:p>
            <a:pPr lvl="0"/>
            <a:r>
              <a:rPr lang="sv-SE" dirty="0"/>
              <a:t>Låter jättebra! Lyssnade mycket på musik när jag var yngre. Uppfattar allt nu, men sången är fortfarande svår. 	</a:t>
            </a:r>
            <a:r>
              <a:rPr lang="sv-SE" sz="1300" dirty="0">
                <a:solidFill>
                  <a:prstClr val="black"/>
                </a:solidFill>
              </a:rPr>
              <a:t>(Man, född </a:t>
            </a:r>
            <a:r>
              <a:rPr lang="sv-SE" sz="1300" dirty="0" smtClean="0">
                <a:solidFill>
                  <a:prstClr val="black"/>
                </a:solidFill>
              </a:rPr>
              <a:t>1967, </a:t>
            </a:r>
            <a:r>
              <a:rPr lang="sv-SE" sz="1300" dirty="0">
                <a:solidFill>
                  <a:prstClr val="black"/>
                </a:solidFill>
              </a:rPr>
              <a:t>hörselnedsättning </a:t>
            </a:r>
            <a:r>
              <a:rPr lang="sv-SE" sz="1300" dirty="0" smtClean="0">
                <a:solidFill>
                  <a:prstClr val="black"/>
                </a:solidFill>
              </a:rPr>
              <a:t>sedan barndomen)</a:t>
            </a:r>
          </a:p>
          <a:p>
            <a:pPr marL="0" lvl="0" indent="0">
              <a:buNone/>
            </a:pPr>
            <a:endParaRPr lang="sv-SE" sz="1300" dirty="0">
              <a:solidFill>
                <a:prstClr val="black"/>
              </a:solidFill>
            </a:endParaRPr>
          </a:p>
          <a:p>
            <a:pPr lvl="0"/>
            <a:r>
              <a:rPr lang="sv-SE" dirty="0" smtClean="0"/>
              <a:t>”Förra året lät melodifestivallåtarna likadana. I år hör jag låtarna, rösterna och takten.” </a:t>
            </a:r>
            <a:r>
              <a:rPr lang="sv-SE" sz="1300" dirty="0" smtClean="0"/>
              <a:t>(Kvinna, född 1971</a:t>
            </a:r>
            <a:r>
              <a:rPr lang="sv-SE" sz="1300" dirty="0">
                <a:solidFill>
                  <a:prstClr val="black"/>
                </a:solidFill>
              </a:rPr>
              <a:t>, hörselnedsättning sedan barndomen)</a:t>
            </a:r>
          </a:p>
          <a:p>
            <a:endParaRPr lang="sv-SE" dirty="0" smtClean="0"/>
          </a:p>
          <a:p>
            <a:endParaRPr lang="sv-SE" dirty="0"/>
          </a:p>
        </p:txBody>
      </p:sp>
    </p:spTree>
    <p:extLst>
      <p:ext uri="{BB962C8B-B14F-4D97-AF65-F5344CB8AC3E}">
        <p14:creationId xmlns:p14="http://schemas.microsoft.com/office/powerpoint/2010/main" val="1209405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endParaRPr lang="sv-SE" dirty="0" smtClean="0"/>
          </a:p>
          <a:p>
            <a:endParaRPr lang="sv-SE" dirty="0"/>
          </a:p>
          <a:p>
            <a:endParaRPr lang="sv-SE" dirty="0" smtClean="0"/>
          </a:p>
          <a:p>
            <a:endParaRPr lang="sv-SE" dirty="0"/>
          </a:p>
          <a:p>
            <a:endParaRPr lang="sv-SE" dirty="0" smtClean="0"/>
          </a:p>
          <a:p>
            <a:endParaRPr lang="sv-SE" dirty="0"/>
          </a:p>
          <a:p>
            <a:endParaRPr lang="sv-SE" dirty="0" smtClean="0"/>
          </a:p>
          <a:p>
            <a:endParaRPr lang="sv-SE" dirty="0"/>
          </a:p>
          <a:p>
            <a:pPr algn="ctr"/>
            <a:r>
              <a:rPr lang="sv-SE" sz="500" dirty="0" smtClean="0"/>
              <a:t>Data saknas: 56 personer</a:t>
            </a:r>
            <a:endParaRPr lang="sv-SE" sz="500" dirty="0"/>
          </a:p>
        </p:txBody>
      </p:sp>
      <p:sp>
        <p:nvSpPr>
          <p:cNvPr id="3" name="Rubrik 2"/>
          <p:cNvSpPr>
            <a:spLocks noGrp="1"/>
          </p:cNvSpPr>
          <p:nvPr>
            <p:ph type="title"/>
          </p:nvPr>
        </p:nvSpPr>
        <p:spPr/>
        <p:txBody>
          <a:bodyPr>
            <a:normAutofit fontScale="90000"/>
          </a:bodyPr>
          <a:lstStyle/>
          <a:p>
            <a:pPr algn="ctr"/>
            <a:r>
              <a:rPr lang="sv-SE" dirty="0"/>
              <a:t>Har CI förändrat din förmåga att </a:t>
            </a:r>
            <a:br>
              <a:rPr lang="sv-SE" dirty="0"/>
            </a:br>
            <a:r>
              <a:rPr lang="sv-SE" dirty="0"/>
              <a:t>kommunicera med andra människor?</a:t>
            </a:r>
          </a:p>
        </p:txBody>
      </p:sp>
      <p:pic>
        <p:nvPicPr>
          <p:cNvPr id="4" name="Bildobjekt 3"/>
          <p:cNvPicPr>
            <a:picLocks noChangeAspect="1"/>
          </p:cNvPicPr>
          <p:nvPr/>
        </p:nvPicPr>
        <p:blipFill>
          <a:blip r:embed="rId2"/>
          <a:stretch>
            <a:fillRect/>
          </a:stretch>
        </p:blipFill>
        <p:spPr>
          <a:xfrm>
            <a:off x="1993011" y="1166956"/>
            <a:ext cx="5157977" cy="3100274"/>
          </a:xfrm>
          <a:prstGeom prst="rect">
            <a:avLst/>
          </a:prstGeom>
        </p:spPr>
      </p:pic>
    </p:spTree>
    <p:extLst>
      <p:ext uri="{BB962C8B-B14F-4D97-AF65-F5344CB8AC3E}">
        <p14:creationId xmlns:p14="http://schemas.microsoft.com/office/powerpoint/2010/main" val="4069967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2800" y="1783821"/>
            <a:ext cx="8078400" cy="3135420"/>
          </a:xfrm>
        </p:spPr>
        <p:txBody>
          <a:bodyPr>
            <a:noAutofit/>
          </a:bodyPr>
          <a:lstStyle/>
          <a:p>
            <a:pPr algn="ctr"/>
            <a:r>
              <a:rPr lang="sv-SE" sz="2200" dirty="0" smtClean="0"/>
              <a:t>Värdera graden av </a:t>
            </a:r>
            <a:r>
              <a:rPr lang="sv-SE" dirty="0" smtClean="0"/>
              <a:t>KOMMUNIKATIONSHJÄLP </a:t>
            </a:r>
            <a:r>
              <a:rPr lang="sv-SE" sz="2000" dirty="0" smtClean="0"/>
              <a:t>du får av CI:</a:t>
            </a:r>
            <a:br>
              <a:rPr lang="sv-SE" sz="2000" dirty="0" smtClean="0"/>
            </a:br>
            <a:r>
              <a:rPr lang="sv-SE" sz="2000" dirty="0"/>
              <a:t/>
            </a:r>
            <a:br>
              <a:rPr lang="sv-SE" sz="2000" dirty="0"/>
            </a:br>
            <a:r>
              <a:rPr lang="sv-SE" sz="2000" dirty="0" smtClean="0"/>
              <a:t/>
            </a:r>
            <a:br>
              <a:rPr lang="sv-SE" sz="2000" dirty="0" smtClean="0"/>
            </a:br>
            <a:r>
              <a:rPr lang="sv-SE" sz="2000" dirty="0"/>
              <a:t/>
            </a:r>
            <a:br>
              <a:rPr lang="sv-SE" sz="2000" dirty="0"/>
            </a:br>
            <a:r>
              <a:rPr lang="sv-SE" sz="2000" dirty="0" smtClean="0"/>
              <a:t/>
            </a:r>
            <a:br>
              <a:rPr lang="sv-SE" sz="2000" dirty="0" smtClean="0"/>
            </a:br>
            <a:r>
              <a:rPr lang="sv-SE" sz="2000" dirty="0"/>
              <a:t/>
            </a:r>
            <a:br>
              <a:rPr lang="sv-SE" sz="2000" dirty="0"/>
            </a:br>
            <a:r>
              <a:rPr lang="sv-SE" sz="2000" dirty="0" smtClean="0"/>
              <a:t/>
            </a:r>
            <a:br>
              <a:rPr lang="sv-SE" sz="2000" dirty="0" smtClean="0"/>
            </a:br>
            <a:r>
              <a:rPr lang="sv-SE" sz="2000" dirty="0"/>
              <a:t/>
            </a:r>
            <a:br>
              <a:rPr lang="sv-SE" sz="2000" dirty="0"/>
            </a:br>
            <a:r>
              <a:rPr lang="sv-SE" sz="2000" dirty="0" smtClean="0"/>
              <a:t/>
            </a:r>
            <a:br>
              <a:rPr lang="sv-SE" sz="2000" dirty="0" smtClean="0"/>
            </a:br>
            <a:r>
              <a:rPr lang="sv-SE" sz="2000" dirty="0"/>
              <a:t/>
            </a:r>
            <a:br>
              <a:rPr lang="sv-SE" sz="2000" dirty="0"/>
            </a:br>
            <a:r>
              <a:rPr lang="sv-SE" sz="2000" dirty="0" smtClean="0"/>
              <a:t/>
            </a:r>
            <a:br>
              <a:rPr lang="sv-SE" sz="2000" dirty="0" smtClean="0"/>
            </a:br>
            <a:r>
              <a:rPr lang="sv-SE" sz="2000" dirty="0"/>
              <a:t/>
            </a:r>
            <a:br>
              <a:rPr lang="sv-SE" sz="2000" dirty="0"/>
            </a:br>
            <a:r>
              <a:rPr lang="sv-SE" sz="2000" dirty="0" smtClean="0"/>
              <a:t/>
            </a:r>
            <a:br>
              <a:rPr lang="sv-SE" sz="2000" dirty="0" smtClean="0"/>
            </a:br>
            <a:r>
              <a:rPr lang="sv-SE" sz="2000" dirty="0"/>
              <a:t/>
            </a:r>
            <a:br>
              <a:rPr lang="sv-SE" sz="2000" dirty="0"/>
            </a:br>
            <a:r>
              <a:rPr lang="sv-SE" sz="2000" dirty="0" smtClean="0"/>
              <a:t/>
            </a:r>
            <a:br>
              <a:rPr lang="sv-SE" sz="2000" dirty="0" smtClean="0"/>
            </a:br>
            <a:r>
              <a:rPr lang="sv-SE" sz="2000" dirty="0"/>
              <a:t/>
            </a:r>
            <a:br>
              <a:rPr lang="sv-SE" sz="2000" dirty="0"/>
            </a:br>
            <a:r>
              <a:rPr lang="sv-SE" sz="500" dirty="0" smtClean="0"/>
              <a:t>Data saknas: I bilen: 88, Utomhus: 102, Med många: 91, Liten grupp: 95, Åhörare: 94. </a:t>
            </a:r>
            <a:r>
              <a:rPr lang="sv-SE" sz="2000" dirty="0"/>
              <a:t/>
            </a:r>
            <a:br>
              <a:rPr lang="sv-SE" sz="2000" dirty="0"/>
            </a:br>
            <a:r>
              <a:rPr lang="sv-SE" sz="2000" dirty="0" smtClean="0"/>
              <a:t/>
            </a:r>
            <a:br>
              <a:rPr lang="sv-SE" sz="2000" dirty="0" smtClean="0"/>
            </a:br>
            <a:r>
              <a:rPr lang="sv-SE" sz="2000" dirty="0"/>
              <a:t/>
            </a:r>
            <a:br>
              <a:rPr lang="sv-SE" sz="2000" dirty="0"/>
            </a:br>
            <a:r>
              <a:rPr lang="sv-SE" sz="2000" dirty="0" smtClean="0"/>
              <a:t/>
            </a:r>
            <a:br>
              <a:rPr lang="sv-SE" sz="2000" dirty="0" smtClean="0"/>
            </a:br>
            <a:r>
              <a:rPr lang="sv-SE" sz="2000" dirty="0"/>
              <a:t/>
            </a:r>
            <a:br>
              <a:rPr lang="sv-SE" sz="2000" dirty="0"/>
            </a:br>
            <a:r>
              <a:rPr lang="sv-SE" sz="2000" dirty="0" smtClean="0"/>
              <a:t/>
            </a:r>
            <a:br>
              <a:rPr lang="sv-SE" sz="2000" dirty="0" smtClean="0"/>
            </a:br>
            <a:endParaRPr lang="sv-SE" sz="2000" dirty="0"/>
          </a:p>
        </p:txBody>
      </p:sp>
      <p:pic>
        <p:nvPicPr>
          <p:cNvPr id="5" name="Platshållare för innehåll 4"/>
          <p:cNvPicPr>
            <a:picLocks noGrp="1" noChangeAspect="1"/>
          </p:cNvPicPr>
          <p:nvPr>
            <p:ph idx="1"/>
          </p:nvPr>
        </p:nvPicPr>
        <p:blipFill>
          <a:blip r:embed="rId2"/>
          <a:stretch>
            <a:fillRect/>
          </a:stretch>
        </p:blipFill>
        <p:spPr>
          <a:xfrm>
            <a:off x="0" y="991335"/>
            <a:ext cx="2661148" cy="1599520"/>
          </a:xfrm>
          <a:prstGeom prst="rect">
            <a:avLst/>
          </a:prstGeom>
        </p:spPr>
      </p:pic>
      <p:pic>
        <p:nvPicPr>
          <p:cNvPr id="7" name="Platshållare för innehåll 6"/>
          <p:cNvPicPr>
            <a:picLocks noGrp="1" noChangeAspect="1"/>
          </p:cNvPicPr>
          <p:nvPr>
            <p:ph idx="10"/>
          </p:nvPr>
        </p:nvPicPr>
        <p:blipFill>
          <a:blip r:embed="rId3"/>
          <a:stretch>
            <a:fillRect/>
          </a:stretch>
        </p:blipFill>
        <p:spPr>
          <a:xfrm>
            <a:off x="6482851" y="991335"/>
            <a:ext cx="2636946" cy="1584973"/>
          </a:xfrm>
          <a:prstGeom prst="rect">
            <a:avLst/>
          </a:prstGeom>
        </p:spPr>
      </p:pic>
      <p:pic>
        <p:nvPicPr>
          <p:cNvPr id="6" name="Bildobjekt 5"/>
          <p:cNvPicPr>
            <a:picLocks noChangeAspect="1"/>
          </p:cNvPicPr>
          <p:nvPr/>
        </p:nvPicPr>
        <p:blipFill>
          <a:blip r:embed="rId4"/>
          <a:stretch>
            <a:fillRect/>
          </a:stretch>
        </p:blipFill>
        <p:spPr>
          <a:xfrm>
            <a:off x="24202" y="3029674"/>
            <a:ext cx="2683372" cy="1612878"/>
          </a:xfrm>
          <a:prstGeom prst="rect">
            <a:avLst/>
          </a:prstGeom>
        </p:spPr>
      </p:pic>
      <p:pic>
        <p:nvPicPr>
          <p:cNvPr id="8" name="Bildobjekt 7"/>
          <p:cNvPicPr>
            <a:picLocks noChangeAspect="1"/>
          </p:cNvPicPr>
          <p:nvPr/>
        </p:nvPicPr>
        <p:blipFill>
          <a:blip r:embed="rId5"/>
          <a:stretch>
            <a:fillRect/>
          </a:stretch>
        </p:blipFill>
        <p:spPr>
          <a:xfrm>
            <a:off x="6482851" y="3045451"/>
            <a:ext cx="2719708" cy="1634718"/>
          </a:xfrm>
          <a:prstGeom prst="rect">
            <a:avLst/>
          </a:prstGeom>
        </p:spPr>
      </p:pic>
      <p:pic>
        <p:nvPicPr>
          <p:cNvPr id="9" name="Bildobjekt 8"/>
          <p:cNvPicPr>
            <a:picLocks noChangeAspect="1"/>
          </p:cNvPicPr>
          <p:nvPr/>
        </p:nvPicPr>
        <p:blipFill>
          <a:blip r:embed="rId6"/>
          <a:stretch>
            <a:fillRect/>
          </a:stretch>
        </p:blipFill>
        <p:spPr>
          <a:xfrm>
            <a:off x="2661923" y="1783821"/>
            <a:ext cx="3820153" cy="2296156"/>
          </a:xfrm>
          <a:prstGeom prst="rect">
            <a:avLst/>
          </a:prstGeom>
        </p:spPr>
      </p:pic>
    </p:spTree>
    <p:extLst>
      <p:ext uri="{BB962C8B-B14F-4D97-AF65-F5344CB8AC3E}">
        <p14:creationId xmlns:p14="http://schemas.microsoft.com/office/powerpoint/2010/main" val="524678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endParaRPr lang="sv-SE" dirty="0" smtClean="0"/>
          </a:p>
          <a:p>
            <a:endParaRPr lang="sv-SE" dirty="0"/>
          </a:p>
          <a:p>
            <a:endParaRPr lang="sv-SE" dirty="0" smtClean="0"/>
          </a:p>
          <a:p>
            <a:endParaRPr lang="sv-SE" dirty="0"/>
          </a:p>
          <a:p>
            <a:endParaRPr lang="sv-SE" dirty="0" smtClean="0"/>
          </a:p>
          <a:p>
            <a:endParaRPr lang="sv-SE" dirty="0"/>
          </a:p>
          <a:p>
            <a:endParaRPr lang="sv-SE" dirty="0" smtClean="0"/>
          </a:p>
          <a:p>
            <a:endParaRPr lang="sv-SE" dirty="0"/>
          </a:p>
          <a:p>
            <a:pPr algn="ctr"/>
            <a:r>
              <a:rPr lang="sv-SE" sz="500" dirty="0" smtClean="0"/>
              <a:t>Data saknas: 61 personer</a:t>
            </a:r>
            <a:endParaRPr lang="sv-SE" sz="500" dirty="0"/>
          </a:p>
        </p:txBody>
      </p:sp>
      <p:sp>
        <p:nvSpPr>
          <p:cNvPr id="3" name="Rubrik 2"/>
          <p:cNvSpPr>
            <a:spLocks noGrp="1"/>
          </p:cNvSpPr>
          <p:nvPr>
            <p:ph type="title"/>
          </p:nvPr>
        </p:nvSpPr>
        <p:spPr/>
        <p:txBody>
          <a:bodyPr/>
          <a:lstStyle/>
          <a:p>
            <a:pPr algn="ctr"/>
            <a:r>
              <a:rPr lang="sv-SE" dirty="0" smtClean="0"/>
              <a:t>Har CI förändrat ditt tal?</a:t>
            </a:r>
            <a:endParaRPr lang="sv-SE" dirty="0"/>
          </a:p>
        </p:txBody>
      </p:sp>
      <p:pic>
        <p:nvPicPr>
          <p:cNvPr id="4" name="Bildobjekt 3"/>
          <p:cNvPicPr>
            <a:picLocks noChangeAspect="1"/>
          </p:cNvPicPr>
          <p:nvPr/>
        </p:nvPicPr>
        <p:blipFill>
          <a:blip r:embed="rId2"/>
          <a:stretch>
            <a:fillRect/>
          </a:stretch>
        </p:blipFill>
        <p:spPr>
          <a:xfrm>
            <a:off x="2079668" y="1298107"/>
            <a:ext cx="4984663" cy="2996101"/>
          </a:xfrm>
          <a:prstGeom prst="rect">
            <a:avLst/>
          </a:prstGeom>
        </p:spPr>
      </p:pic>
    </p:spTree>
    <p:extLst>
      <p:ext uri="{BB962C8B-B14F-4D97-AF65-F5344CB8AC3E}">
        <p14:creationId xmlns:p14="http://schemas.microsoft.com/office/powerpoint/2010/main" val="1589717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2"/>
          <a:stretch>
            <a:fillRect/>
          </a:stretch>
        </p:blipFill>
        <p:spPr>
          <a:xfrm>
            <a:off x="920619" y="240426"/>
            <a:ext cx="7434189" cy="4468423"/>
          </a:xfrm>
          <a:prstGeom prst="rect">
            <a:avLst/>
          </a:prstGeom>
        </p:spPr>
      </p:pic>
      <p:sp>
        <p:nvSpPr>
          <p:cNvPr id="3" name="Rubrik 2"/>
          <p:cNvSpPr>
            <a:spLocks noGrp="1"/>
          </p:cNvSpPr>
          <p:nvPr>
            <p:ph type="title"/>
          </p:nvPr>
        </p:nvSpPr>
        <p:spPr>
          <a:xfrm>
            <a:off x="532800" y="4708849"/>
            <a:ext cx="8078400" cy="236374"/>
          </a:xfrm>
        </p:spPr>
        <p:txBody>
          <a:bodyPr>
            <a:noAutofit/>
          </a:bodyPr>
          <a:lstStyle/>
          <a:p>
            <a:pPr algn="ctr"/>
            <a:r>
              <a:rPr lang="sv-SE" sz="500" dirty="0" smtClean="0"/>
              <a:t>Data saknas: Tal i tyst miljö: 41 personer, Tal i </a:t>
            </a:r>
            <a:r>
              <a:rPr lang="sv-SE" sz="500" dirty="0" err="1" smtClean="0"/>
              <a:t>ljudrik</a:t>
            </a:r>
            <a:r>
              <a:rPr lang="sv-SE" sz="500" dirty="0" smtClean="0"/>
              <a:t> miljö: 50 personer, Omgivningsljud: 41 personer</a:t>
            </a:r>
            <a:endParaRPr lang="sv-SE" sz="500" dirty="0"/>
          </a:p>
        </p:txBody>
      </p:sp>
    </p:spTree>
    <p:extLst>
      <p:ext uri="{BB962C8B-B14F-4D97-AF65-F5344CB8AC3E}">
        <p14:creationId xmlns:p14="http://schemas.microsoft.com/office/powerpoint/2010/main" val="1317138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r>
              <a:rPr lang="sv-SE" sz="2800" dirty="0" smtClean="0"/>
              <a:t>Min livskvalité är förbättrad!	</a:t>
            </a:r>
            <a:r>
              <a:rPr lang="sv-SE" sz="1400" dirty="0" smtClean="0"/>
              <a:t>89 kommentarer</a:t>
            </a:r>
            <a:endParaRPr lang="sv-SE" sz="2800" dirty="0" smtClean="0"/>
          </a:p>
          <a:p>
            <a:endParaRPr lang="sv-SE" dirty="0" smtClean="0"/>
          </a:p>
          <a:p>
            <a:r>
              <a:rPr lang="sv-SE" dirty="0" smtClean="0"/>
              <a:t>Jag hör tal bättre			</a:t>
            </a:r>
            <a:r>
              <a:rPr lang="sv-SE" sz="1400" dirty="0" smtClean="0"/>
              <a:t>49 kommentarer</a:t>
            </a:r>
            <a:endParaRPr lang="sv-SE" sz="1800" dirty="0" smtClean="0"/>
          </a:p>
          <a:p>
            <a:r>
              <a:rPr lang="sv-SE" dirty="0" smtClean="0"/>
              <a:t>Jag hör bättre!			</a:t>
            </a:r>
            <a:r>
              <a:rPr lang="sv-SE" sz="1400" dirty="0" smtClean="0"/>
              <a:t>29 kommentarer</a:t>
            </a:r>
            <a:endParaRPr lang="sv-SE" sz="1800" dirty="0" smtClean="0"/>
          </a:p>
          <a:p>
            <a:r>
              <a:rPr lang="sv-SE" dirty="0" smtClean="0"/>
              <a:t>Jag hör omgivningsljud		</a:t>
            </a:r>
            <a:r>
              <a:rPr lang="sv-SE" sz="1400" dirty="0" smtClean="0"/>
              <a:t>17 kommentarer</a:t>
            </a:r>
            <a:endParaRPr lang="sv-SE" sz="1800" dirty="0" smtClean="0"/>
          </a:p>
          <a:p>
            <a:r>
              <a:rPr lang="sv-SE" dirty="0" smtClean="0"/>
              <a:t>Jag har blivit av med tinnitus	</a:t>
            </a:r>
            <a:r>
              <a:rPr lang="sv-SE" sz="1400" dirty="0" smtClean="0"/>
              <a:t>2 kommentarer</a:t>
            </a:r>
            <a:endParaRPr lang="sv-SE" sz="1800" dirty="0" smtClean="0"/>
          </a:p>
          <a:p>
            <a:endParaRPr lang="sv-SE" dirty="0"/>
          </a:p>
          <a:p>
            <a:endParaRPr lang="sv-SE" dirty="0" smtClean="0"/>
          </a:p>
          <a:p>
            <a:pPr algn="r"/>
            <a:r>
              <a:rPr lang="sv-SE" sz="1200" dirty="0" smtClean="0"/>
              <a:t>2-årsuppföljningar</a:t>
            </a:r>
            <a:endParaRPr lang="sv-SE" sz="1200" dirty="0"/>
          </a:p>
        </p:txBody>
      </p:sp>
      <p:sp>
        <p:nvSpPr>
          <p:cNvPr id="3" name="Rubrik 2"/>
          <p:cNvSpPr>
            <a:spLocks noGrp="1"/>
          </p:cNvSpPr>
          <p:nvPr>
            <p:ph type="title"/>
          </p:nvPr>
        </p:nvSpPr>
        <p:spPr/>
        <p:txBody>
          <a:bodyPr/>
          <a:lstStyle/>
          <a:p>
            <a:pPr algn="ctr"/>
            <a:r>
              <a:rPr lang="sv-SE" dirty="0" smtClean="0"/>
              <a:t>Vad uppskattar du mest med CI?</a:t>
            </a:r>
            <a:endParaRPr lang="sv-SE" dirty="0"/>
          </a:p>
        </p:txBody>
      </p:sp>
      <p:pic>
        <p:nvPicPr>
          <p:cNvPr id="4" name="Bildobjekt 3"/>
          <p:cNvPicPr>
            <a:picLocks noChangeAspect="1"/>
          </p:cNvPicPr>
          <p:nvPr/>
        </p:nvPicPr>
        <p:blipFill>
          <a:blip r:embed="rId2"/>
          <a:stretch>
            <a:fillRect/>
          </a:stretch>
        </p:blipFill>
        <p:spPr>
          <a:xfrm>
            <a:off x="5965372" y="1567070"/>
            <a:ext cx="2896199" cy="3380617"/>
          </a:xfrm>
          <a:prstGeom prst="rect">
            <a:avLst/>
          </a:prstGeom>
        </p:spPr>
      </p:pic>
    </p:spTree>
    <p:extLst>
      <p:ext uri="{BB962C8B-B14F-4D97-AF65-F5344CB8AC3E}">
        <p14:creationId xmlns:p14="http://schemas.microsoft.com/office/powerpoint/2010/main" val="418288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2800" y="500262"/>
            <a:ext cx="8078400" cy="629969"/>
          </a:xfrm>
        </p:spPr>
        <p:txBody>
          <a:bodyPr>
            <a:normAutofit fontScale="90000"/>
          </a:bodyPr>
          <a:lstStyle/>
          <a:p>
            <a:pPr algn="ctr"/>
            <a:r>
              <a:rPr lang="sv-SE" dirty="0" smtClean="0"/>
              <a:t>Vilka har jag pratat </a:t>
            </a:r>
            <a:r>
              <a:rPr lang="sv-SE" dirty="0"/>
              <a:t>med?</a:t>
            </a:r>
            <a:br>
              <a:rPr lang="sv-SE" dirty="0"/>
            </a:br>
            <a:r>
              <a:rPr lang="sv-SE" sz="2000" dirty="0"/>
              <a:t>Sammanställning av </a:t>
            </a:r>
            <a:r>
              <a:rPr lang="sv-SE" sz="2000" dirty="0" smtClean="0"/>
              <a:t>uppföljningsenkäter, år 2011-2018</a:t>
            </a:r>
            <a:r>
              <a:rPr lang="sv-SE" sz="2200" dirty="0"/>
              <a:t/>
            </a:r>
            <a:br>
              <a:rPr lang="sv-SE" sz="2200" dirty="0"/>
            </a:br>
            <a:endParaRPr lang="sv-SE" dirty="0"/>
          </a:p>
        </p:txBody>
      </p:sp>
      <p:sp>
        <p:nvSpPr>
          <p:cNvPr id="3" name="Platshållare för innehåll 2"/>
          <p:cNvSpPr>
            <a:spLocks noGrp="1"/>
          </p:cNvSpPr>
          <p:nvPr>
            <p:ph idx="1"/>
          </p:nvPr>
        </p:nvSpPr>
        <p:spPr>
          <a:xfrm>
            <a:off x="532800" y="694481"/>
            <a:ext cx="3888000" cy="4259484"/>
          </a:xfrm>
        </p:spPr>
        <p:txBody>
          <a:bodyPr>
            <a:normAutofit lnSpcReduction="10000"/>
          </a:bodyPr>
          <a:lstStyle/>
          <a:p>
            <a:pPr marL="0" indent="0">
              <a:buNone/>
            </a:pPr>
            <a:endParaRPr lang="sv-SE" dirty="0" smtClean="0"/>
          </a:p>
          <a:p>
            <a:r>
              <a:rPr lang="sv-SE" dirty="0" smtClean="0"/>
              <a:t>213 personer </a:t>
            </a:r>
          </a:p>
          <a:p>
            <a:pPr lvl="1"/>
            <a:r>
              <a:rPr lang="sv-SE" dirty="0" smtClean="0"/>
              <a:t>76 män</a:t>
            </a:r>
          </a:p>
          <a:p>
            <a:pPr lvl="1"/>
            <a:r>
              <a:rPr lang="sv-SE" dirty="0" smtClean="0"/>
              <a:t>137 kvinnor</a:t>
            </a:r>
          </a:p>
          <a:p>
            <a:pPr lvl="1"/>
            <a:endParaRPr lang="sv-SE" dirty="0" smtClean="0"/>
          </a:p>
          <a:p>
            <a:r>
              <a:rPr lang="sv-SE" dirty="0"/>
              <a:t>Opererade år 2009-2017</a:t>
            </a:r>
          </a:p>
          <a:p>
            <a:endParaRPr lang="sv-SE" dirty="0"/>
          </a:p>
          <a:p>
            <a:r>
              <a:rPr lang="sv-SE" dirty="0" smtClean="0"/>
              <a:t>26% </a:t>
            </a:r>
            <a:r>
              <a:rPr lang="sv-SE" sz="1400" dirty="0" smtClean="0"/>
              <a:t>Hörselnedsättning under barndomen</a:t>
            </a:r>
          </a:p>
          <a:p>
            <a:r>
              <a:rPr lang="sv-SE" dirty="0" smtClean="0"/>
              <a:t>66% </a:t>
            </a:r>
            <a:r>
              <a:rPr lang="sv-SE" sz="1400" dirty="0" smtClean="0"/>
              <a:t>Hörselnedsättning i vuxen ålder</a:t>
            </a:r>
          </a:p>
          <a:p>
            <a:r>
              <a:rPr lang="sv-SE" dirty="0" smtClean="0"/>
              <a:t>6% 	</a:t>
            </a:r>
            <a:r>
              <a:rPr lang="sv-SE" sz="1400" dirty="0" smtClean="0"/>
              <a:t>Data saknas</a:t>
            </a:r>
            <a:endParaRPr lang="sv-SE" sz="1400" dirty="0"/>
          </a:p>
          <a:p>
            <a:endParaRPr lang="sv-SE" dirty="0" smtClean="0"/>
          </a:p>
          <a:p>
            <a:r>
              <a:rPr lang="sv-SE" dirty="0" smtClean="0"/>
              <a:t>Bilaterala CI: </a:t>
            </a:r>
            <a:r>
              <a:rPr lang="sv-SE" dirty="0"/>
              <a:t>7</a:t>
            </a:r>
            <a:r>
              <a:rPr lang="sv-SE" dirty="0" smtClean="0"/>
              <a:t> personer</a:t>
            </a:r>
          </a:p>
          <a:p>
            <a:endParaRPr lang="sv-SE" dirty="0"/>
          </a:p>
        </p:txBody>
      </p:sp>
      <p:sp>
        <p:nvSpPr>
          <p:cNvPr id="7" name="Platshållare för innehåll 6"/>
          <p:cNvSpPr>
            <a:spLocks noGrp="1"/>
          </p:cNvSpPr>
          <p:nvPr>
            <p:ph idx="10"/>
          </p:nvPr>
        </p:nvSpPr>
        <p:spPr/>
        <p:txBody>
          <a:bodyPr>
            <a:normAutofit/>
          </a:bodyPr>
          <a:lstStyle/>
          <a:p>
            <a:endParaRPr lang="sv-SE" sz="500" dirty="0" smtClean="0"/>
          </a:p>
          <a:p>
            <a:endParaRPr lang="sv-SE" sz="500" dirty="0"/>
          </a:p>
          <a:p>
            <a:endParaRPr lang="sv-SE" sz="500" dirty="0" smtClean="0"/>
          </a:p>
          <a:p>
            <a:endParaRPr lang="sv-SE" sz="500" dirty="0"/>
          </a:p>
          <a:p>
            <a:endParaRPr lang="sv-SE" sz="500" dirty="0" smtClean="0"/>
          </a:p>
          <a:p>
            <a:endParaRPr lang="sv-SE" sz="500" dirty="0"/>
          </a:p>
          <a:p>
            <a:endParaRPr lang="sv-SE" sz="500" dirty="0" smtClean="0"/>
          </a:p>
          <a:p>
            <a:endParaRPr lang="sv-SE" sz="500" dirty="0"/>
          </a:p>
          <a:p>
            <a:endParaRPr lang="sv-SE" sz="500" dirty="0" smtClean="0"/>
          </a:p>
          <a:p>
            <a:endParaRPr lang="sv-SE" sz="500" dirty="0"/>
          </a:p>
          <a:p>
            <a:endParaRPr lang="sv-SE" sz="500" dirty="0" smtClean="0"/>
          </a:p>
          <a:p>
            <a:endParaRPr lang="sv-SE" sz="500" dirty="0"/>
          </a:p>
          <a:p>
            <a:endParaRPr lang="sv-SE" sz="500" dirty="0" smtClean="0"/>
          </a:p>
          <a:p>
            <a:endParaRPr lang="sv-SE" sz="500" dirty="0"/>
          </a:p>
          <a:p>
            <a:endParaRPr lang="sv-SE" sz="500" dirty="0" smtClean="0"/>
          </a:p>
          <a:p>
            <a:endParaRPr lang="sv-SE" sz="500" dirty="0"/>
          </a:p>
          <a:p>
            <a:endParaRPr lang="sv-SE" sz="500" dirty="0" smtClean="0"/>
          </a:p>
          <a:p>
            <a:r>
              <a:rPr lang="sv-SE" sz="500" dirty="0" smtClean="0"/>
              <a:t>Data saknas:. 25 pers.</a:t>
            </a:r>
            <a:endParaRPr lang="sv-SE" sz="500" dirty="0"/>
          </a:p>
        </p:txBody>
      </p:sp>
      <p:pic>
        <p:nvPicPr>
          <p:cNvPr id="8" name="Bildobjekt 7"/>
          <p:cNvPicPr>
            <a:picLocks noChangeAspect="1"/>
          </p:cNvPicPr>
          <p:nvPr/>
        </p:nvPicPr>
        <p:blipFill>
          <a:blip r:embed="rId2"/>
          <a:stretch>
            <a:fillRect/>
          </a:stretch>
        </p:blipFill>
        <p:spPr>
          <a:xfrm>
            <a:off x="4223344" y="1337218"/>
            <a:ext cx="4604687" cy="2767711"/>
          </a:xfrm>
          <a:prstGeom prst="rect">
            <a:avLst/>
          </a:prstGeom>
        </p:spPr>
      </p:pic>
    </p:spTree>
    <p:extLst>
      <p:ext uri="{BB962C8B-B14F-4D97-AF65-F5344CB8AC3E}">
        <p14:creationId xmlns:p14="http://schemas.microsoft.com/office/powerpoint/2010/main" val="183049069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532800" y="801385"/>
            <a:ext cx="8078400" cy="4119936"/>
          </a:xfrm>
        </p:spPr>
        <p:txBody>
          <a:bodyPr>
            <a:normAutofit lnSpcReduction="10000"/>
          </a:bodyPr>
          <a:lstStyle/>
          <a:p>
            <a:r>
              <a:rPr lang="sv-SE" dirty="0" smtClean="0"/>
              <a:t>”Världen har öppnat sig och livet har blivit mycket rikare. Jag har blivit den jag en gång var. Befriande! Att kunna leva härute, integrerad med andra. Känna mig hel som människa, få språk. Alla lärdomar har jag glädje av.”</a:t>
            </a:r>
          </a:p>
          <a:p>
            <a:endParaRPr lang="sv-SE" dirty="0" smtClean="0"/>
          </a:p>
          <a:p>
            <a:r>
              <a:rPr lang="sv-SE" dirty="0" smtClean="0"/>
              <a:t>”Att jag kan tala med mina närmaste. De behöver inte skriva till mig längre.”</a:t>
            </a:r>
          </a:p>
          <a:p>
            <a:endParaRPr lang="sv-SE" dirty="0" smtClean="0"/>
          </a:p>
          <a:p>
            <a:r>
              <a:rPr lang="sv-SE" dirty="0"/>
              <a:t>”Jag hör ljud på avstånd, jag behöver inte gå så nära folk för att höra. Alla ljud blir finare, mer detaljrika. Jag hör de små ljuden jag inte hörde förut, jag upptäcker nya ljud hela </a:t>
            </a:r>
            <a:r>
              <a:rPr lang="sv-SE" dirty="0" smtClean="0"/>
              <a:t>tiden.</a:t>
            </a:r>
          </a:p>
          <a:p>
            <a:pPr marL="0" indent="0">
              <a:buNone/>
            </a:pPr>
            <a:r>
              <a:rPr lang="sv-SE" dirty="0"/>
              <a:t> </a:t>
            </a:r>
            <a:r>
              <a:rPr lang="sv-SE" dirty="0" smtClean="0"/>
              <a:t>  Och </a:t>
            </a:r>
            <a:r>
              <a:rPr lang="sv-SE" dirty="0"/>
              <a:t>så har du blivit mer öppen och social!, säger frun.</a:t>
            </a:r>
          </a:p>
          <a:p>
            <a:pPr marL="0" indent="0">
              <a:buNone/>
            </a:pPr>
            <a:r>
              <a:rPr lang="sv-SE" dirty="0" smtClean="0"/>
              <a:t>   Tycker </a:t>
            </a:r>
            <a:r>
              <a:rPr lang="sv-SE" dirty="0"/>
              <a:t>du det?!        ”</a:t>
            </a:r>
          </a:p>
          <a:p>
            <a:endParaRPr lang="sv-SE" dirty="0" smtClean="0"/>
          </a:p>
          <a:p>
            <a:pPr marL="0" indent="0">
              <a:buNone/>
            </a:pPr>
            <a:endParaRPr lang="sv-SE" dirty="0" smtClean="0"/>
          </a:p>
          <a:p>
            <a:endParaRPr lang="sv-SE" dirty="0"/>
          </a:p>
        </p:txBody>
      </p:sp>
      <p:sp>
        <p:nvSpPr>
          <p:cNvPr id="3" name="Rubrik 2"/>
          <p:cNvSpPr>
            <a:spLocks noGrp="1"/>
          </p:cNvSpPr>
          <p:nvPr>
            <p:ph type="title"/>
          </p:nvPr>
        </p:nvSpPr>
        <p:spPr>
          <a:xfrm>
            <a:off x="532800" y="240427"/>
            <a:ext cx="8078400" cy="560958"/>
          </a:xfrm>
        </p:spPr>
        <p:txBody>
          <a:bodyPr/>
          <a:lstStyle/>
          <a:p>
            <a:pPr algn="ctr"/>
            <a:r>
              <a:rPr lang="sv-SE" dirty="0" smtClean="0"/>
              <a:t>Vad uppskattar du med CI?</a:t>
            </a:r>
            <a:endParaRPr lang="sv-SE" dirty="0"/>
          </a:p>
        </p:txBody>
      </p:sp>
      <p:pic>
        <p:nvPicPr>
          <p:cNvPr id="4" name="Bildobjekt 3"/>
          <p:cNvPicPr>
            <a:picLocks noChangeAspect="1"/>
          </p:cNvPicPr>
          <p:nvPr/>
        </p:nvPicPr>
        <p:blipFill>
          <a:blip r:embed="rId2"/>
          <a:stretch>
            <a:fillRect/>
          </a:stretch>
        </p:blipFill>
        <p:spPr>
          <a:xfrm>
            <a:off x="2475403" y="4381548"/>
            <a:ext cx="432854" cy="426757"/>
          </a:xfrm>
          <a:prstGeom prst="rect">
            <a:avLst/>
          </a:prstGeom>
        </p:spPr>
      </p:pic>
    </p:spTree>
    <p:extLst>
      <p:ext uri="{BB962C8B-B14F-4D97-AF65-F5344CB8AC3E}">
        <p14:creationId xmlns:p14="http://schemas.microsoft.com/office/powerpoint/2010/main" val="510465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532800" y="780837"/>
            <a:ext cx="8078400" cy="4140484"/>
          </a:xfrm>
        </p:spPr>
        <p:txBody>
          <a:bodyPr>
            <a:normAutofit fontScale="92500"/>
          </a:bodyPr>
          <a:lstStyle/>
          <a:p>
            <a:r>
              <a:rPr lang="sv-SE" dirty="0" smtClean="0"/>
              <a:t>”Att ljudet är så klart, att jag hör mer, att jag hänger med. Lättare att vara med folk, livet har blivit bättre. Klarar mig bättre själv, är inte beroende av maken. Bättre självförtroende. Vågar mera!” </a:t>
            </a:r>
          </a:p>
          <a:p>
            <a:endParaRPr lang="sv-SE" dirty="0" smtClean="0"/>
          </a:p>
          <a:p>
            <a:r>
              <a:rPr lang="sv-SE" dirty="0" smtClean="0"/>
              <a:t>”Förhöjt livsglädjen! Jag känner mig mer självständig och  trygg i mig själv. Jag är en helt annan person, inte alls lika trött och grinig som tidigare.”</a:t>
            </a:r>
          </a:p>
          <a:p>
            <a:endParaRPr lang="sv-SE" dirty="0" smtClean="0"/>
          </a:p>
          <a:p>
            <a:r>
              <a:rPr lang="sv-SE" dirty="0" smtClean="0"/>
              <a:t>”Att jag hör! Att jag kan prata med folk. Att utbyta tankar och erfarenheter. Jag hade dött inombords om jag inte fått CI.”</a:t>
            </a:r>
          </a:p>
          <a:p>
            <a:pPr marL="0" indent="0">
              <a:buNone/>
            </a:pPr>
            <a:endParaRPr lang="sv-SE" dirty="0" smtClean="0"/>
          </a:p>
          <a:p>
            <a:r>
              <a:rPr lang="sv-SE" dirty="0" smtClean="0"/>
              <a:t>”Att kunna vara med i samtal, kunna göra saker själv. Trygghet. Bekväm med att träffa nya människor. Jag är inte bara koncentrerad på att höra, jag kan konversera nu!”</a:t>
            </a:r>
          </a:p>
          <a:p>
            <a:endParaRPr lang="sv-SE" dirty="0" smtClean="0"/>
          </a:p>
        </p:txBody>
      </p:sp>
      <p:sp>
        <p:nvSpPr>
          <p:cNvPr id="3" name="Rubrik 2"/>
          <p:cNvSpPr>
            <a:spLocks noGrp="1"/>
          </p:cNvSpPr>
          <p:nvPr>
            <p:ph type="title"/>
          </p:nvPr>
        </p:nvSpPr>
        <p:spPr>
          <a:xfrm>
            <a:off x="532800" y="1"/>
            <a:ext cx="8078400" cy="780836"/>
          </a:xfrm>
        </p:spPr>
        <p:txBody>
          <a:bodyPr/>
          <a:lstStyle/>
          <a:p>
            <a:pPr algn="ctr"/>
            <a:r>
              <a:rPr lang="sv-SE" smtClean="0"/>
              <a:t>Vad uppskattar du med CI?</a:t>
            </a:r>
            <a:endParaRPr lang="sv-SE" dirty="0"/>
          </a:p>
        </p:txBody>
      </p:sp>
    </p:spTree>
    <p:extLst>
      <p:ext uri="{BB962C8B-B14F-4D97-AF65-F5344CB8AC3E}">
        <p14:creationId xmlns:p14="http://schemas.microsoft.com/office/powerpoint/2010/main" val="2327242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pPr marL="0" indent="0">
              <a:buNone/>
            </a:pPr>
            <a:r>
              <a:rPr lang="sv-SE" sz="4000" dirty="0" smtClean="0"/>
              <a:t>INGENTING!	</a:t>
            </a:r>
            <a:r>
              <a:rPr lang="sv-SE" dirty="0" smtClean="0"/>
              <a:t>		</a:t>
            </a:r>
            <a:r>
              <a:rPr lang="sv-SE" sz="1800" dirty="0" smtClean="0"/>
              <a:t>43 kommentarer</a:t>
            </a:r>
            <a:endParaRPr lang="sv-SE" dirty="0" smtClean="0"/>
          </a:p>
          <a:p>
            <a:pPr marL="0" indent="0">
              <a:buNone/>
            </a:pPr>
            <a:endParaRPr lang="sv-SE" dirty="0"/>
          </a:p>
          <a:p>
            <a:pPr marL="0" indent="0">
              <a:buNone/>
            </a:pPr>
            <a:r>
              <a:rPr lang="sv-SE" dirty="0" smtClean="0"/>
              <a:t>Processor/Spole/Sladd/Magnet		</a:t>
            </a:r>
            <a:r>
              <a:rPr lang="sv-SE" sz="1800" dirty="0" smtClean="0"/>
              <a:t>30 kommentarer</a:t>
            </a:r>
          </a:p>
          <a:p>
            <a:pPr marL="0" indent="0">
              <a:buNone/>
            </a:pPr>
            <a:r>
              <a:rPr lang="sv-SE" dirty="0" smtClean="0"/>
              <a:t>Teknikberoende				</a:t>
            </a:r>
            <a:r>
              <a:rPr lang="sv-SE" sz="1800" dirty="0" smtClean="0"/>
              <a:t>17 kommentarer</a:t>
            </a:r>
          </a:p>
          <a:p>
            <a:pPr marL="0" indent="0">
              <a:buNone/>
            </a:pPr>
            <a:r>
              <a:rPr lang="sv-SE" dirty="0" smtClean="0"/>
              <a:t>Batteri					</a:t>
            </a:r>
            <a:r>
              <a:rPr lang="sv-SE" sz="1800" dirty="0" smtClean="0"/>
              <a:t>15 kommentarer</a:t>
            </a:r>
            <a:endParaRPr lang="sv-SE" dirty="0" smtClean="0"/>
          </a:p>
          <a:p>
            <a:pPr marL="0" indent="0">
              <a:buNone/>
            </a:pPr>
            <a:r>
              <a:rPr lang="sv-SE" dirty="0"/>
              <a:t>G</a:t>
            </a:r>
            <a:r>
              <a:rPr lang="sv-SE" dirty="0" smtClean="0"/>
              <a:t>ör ont					</a:t>
            </a:r>
            <a:r>
              <a:rPr lang="sv-SE" sz="1800" dirty="0" smtClean="0"/>
              <a:t>9 kommentarer</a:t>
            </a:r>
          </a:p>
          <a:p>
            <a:pPr marL="0" indent="0">
              <a:buNone/>
            </a:pPr>
            <a:r>
              <a:rPr lang="sv-SE" dirty="0" smtClean="0"/>
              <a:t>Utseende					</a:t>
            </a:r>
            <a:r>
              <a:rPr lang="sv-SE" sz="1800" dirty="0" smtClean="0"/>
              <a:t>5 kommentarer</a:t>
            </a:r>
          </a:p>
          <a:p>
            <a:pPr marL="0" indent="0">
              <a:buNone/>
            </a:pPr>
            <a:r>
              <a:rPr lang="sv-SE" dirty="0" smtClean="0"/>
              <a:t>Taluppfattning				</a:t>
            </a:r>
            <a:r>
              <a:rPr lang="sv-SE" sz="1800" dirty="0" smtClean="0"/>
              <a:t>3 kommentarer</a:t>
            </a:r>
            <a:endParaRPr lang="sv-SE" sz="1800" dirty="0"/>
          </a:p>
        </p:txBody>
      </p:sp>
      <p:sp>
        <p:nvSpPr>
          <p:cNvPr id="3" name="Rubrik 2"/>
          <p:cNvSpPr>
            <a:spLocks noGrp="1"/>
          </p:cNvSpPr>
          <p:nvPr>
            <p:ph type="title"/>
          </p:nvPr>
        </p:nvSpPr>
        <p:spPr>
          <a:xfrm>
            <a:off x="532800" y="152400"/>
            <a:ext cx="8078400" cy="977831"/>
          </a:xfrm>
        </p:spPr>
        <p:txBody>
          <a:bodyPr>
            <a:normAutofit/>
          </a:bodyPr>
          <a:lstStyle/>
          <a:p>
            <a:pPr algn="ctr"/>
            <a:r>
              <a:rPr lang="sv-SE" dirty="0" smtClean="0"/>
              <a:t>Vad är det sämsta med CI?</a:t>
            </a:r>
            <a:r>
              <a:rPr lang="sv-SE" dirty="0"/>
              <a:t> </a:t>
            </a:r>
            <a:r>
              <a:rPr lang="sv-SE" dirty="0" smtClean="0"/>
              <a:t/>
            </a:r>
            <a:br>
              <a:rPr lang="sv-SE" dirty="0" smtClean="0"/>
            </a:br>
            <a:r>
              <a:rPr lang="sv-SE" sz="1800" dirty="0" smtClean="0"/>
              <a:t>1-årsuppföljning</a:t>
            </a:r>
            <a:endParaRPr lang="sv-SE" sz="3200" dirty="0"/>
          </a:p>
        </p:txBody>
      </p:sp>
    </p:spTree>
    <p:extLst>
      <p:ext uri="{BB962C8B-B14F-4D97-AF65-F5344CB8AC3E}">
        <p14:creationId xmlns:p14="http://schemas.microsoft.com/office/powerpoint/2010/main" val="248619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r>
              <a:rPr lang="sv-SE" dirty="0" smtClean="0"/>
              <a:t>”Att jag inte hör på nätterna.”</a:t>
            </a:r>
          </a:p>
          <a:p>
            <a:endParaRPr lang="sv-SE" dirty="0" smtClean="0"/>
          </a:p>
          <a:p>
            <a:r>
              <a:rPr lang="sv-SE" dirty="0" smtClean="0"/>
              <a:t>”Att det fortfarande är svårt att uppfatta i bullrig miljö, tex runt ett bord med åtta personer. Det är bättre, men jag kan inte hänga med.”</a:t>
            </a:r>
          </a:p>
          <a:p>
            <a:endParaRPr lang="sv-SE" dirty="0" smtClean="0"/>
          </a:p>
          <a:p>
            <a:r>
              <a:rPr lang="sv-SE" dirty="0" smtClean="0"/>
              <a:t>”Första tiden var ljudet jobbigt, skrämmande och otydligt. Det var inte oväntat, men ändå chockartat.”</a:t>
            </a:r>
          </a:p>
          <a:p>
            <a:r>
              <a:rPr lang="sv-SE" dirty="0" smtClean="0"/>
              <a:t>”Det är inte skönt att sova på implantatsidan.”</a:t>
            </a:r>
          </a:p>
        </p:txBody>
      </p:sp>
      <p:sp>
        <p:nvSpPr>
          <p:cNvPr id="3" name="Rubrik 2"/>
          <p:cNvSpPr>
            <a:spLocks noGrp="1"/>
          </p:cNvSpPr>
          <p:nvPr>
            <p:ph type="title"/>
          </p:nvPr>
        </p:nvSpPr>
        <p:spPr/>
        <p:txBody>
          <a:bodyPr/>
          <a:lstStyle/>
          <a:p>
            <a:pPr algn="ctr"/>
            <a:r>
              <a:rPr lang="sv-SE" dirty="0" smtClean="0"/>
              <a:t>Vad är det sämsta med CI?</a:t>
            </a:r>
            <a:endParaRPr lang="sv-SE" dirty="0"/>
          </a:p>
        </p:txBody>
      </p:sp>
    </p:spTree>
    <p:extLst>
      <p:ext uri="{BB962C8B-B14F-4D97-AF65-F5344CB8AC3E}">
        <p14:creationId xmlns:p14="http://schemas.microsoft.com/office/powerpoint/2010/main" val="3664849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”Teknikberoendet. Så stor skillnad mellan när den funkar eller ej. Vill inte vara beroende. Den syns mycket.”</a:t>
            </a:r>
          </a:p>
          <a:p>
            <a:endParaRPr lang="sv-SE" dirty="0" smtClean="0"/>
          </a:p>
          <a:p>
            <a:r>
              <a:rPr lang="sv-SE" dirty="0" smtClean="0"/>
              <a:t>”Håret! Att processorn är lite för stor. Smaken är inte normal, endast sött smakar normalt.”</a:t>
            </a:r>
          </a:p>
          <a:p>
            <a:endParaRPr lang="sv-SE" dirty="0" smtClean="0"/>
          </a:p>
          <a:p>
            <a:r>
              <a:rPr lang="sv-SE" dirty="0" smtClean="0"/>
              <a:t>”Fått tinnitus vid operationen.”</a:t>
            </a:r>
          </a:p>
          <a:p>
            <a:endParaRPr lang="sv-SE" dirty="0" smtClean="0"/>
          </a:p>
          <a:p>
            <a:r>
              <a:rPr lang="sv-SE" dirty="0" smtClean="0"/>
              <a:t>”Besviken på musiken.”</a:t>
            </a:r>
          </a:p>
        </p:txBody>
      </p:sp>
      <p:sp>
        <p:nvSpPr>
          <p:cNvPr id="3" name="Rubrik 2"/>
          <p:cNvSpPr>
            <a:spLocks noGrp="1"/>
          </p:cNvSpPr>
          <p:nvPr>
            <p:ph type="title"/>
          </p:nvPr>
        </p:nvSpPr>
        <p:spPr/>
        <p:txBody>
          <a:bodyPr/>
          <a:lstStyle/>
          <a:p>
            <a:pPr algn="ctr"/>
            <a:r>
              <a:rPr lang="sv-SE" dirty="0"/>
              <a:t>Vad är det sämsta med CI?</a:t>
            </a:r>
          </a:p>
        </p:txBody>
      </p:sp>
    </p:spTree>
    <p:extLst>
      <p:ext uri="{BB962C8B-B14F-4D97-AF65-F5344CB8AC3E}">
        <p14:creationId xmlns:p14="http://schemas.microsoft.com/office/powerpoint/2010/main" val="24065466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2"/>
          <a:stretch>
            <a:fillRect/>
          </a:stretch>
        </p:blipFill>
        <p:spPr>
          <a:xfrm>
            <a:off x="1519801" y="1130231"/>
            <a:ext cx="6104397" cy="3669133"/>
          </a:xfrm>
          <a:prstGeom prst="rect">
            <a:avLst/>
          </a:prstGeom>
        </p:spPr>
      </p:pic>
      <p:sp>
        <p:nvSpPr>
          <p:cNvPr id="3" name="Rubrik 2"/>
          <p:cNvSpPr>
            <a:spLocks noGrp="1"/>
          </p:cNvSpPr>
          <p:nvPr>
            <p:ph type="title"/>
          </p:nvPr>
        </p:nvSpPr>
        <p:spPr/>
        <p:txBody>
          <a:bodyPr>
            <a:normAutofit fontScale="90000"/>
          </a:bodyPr>
          <a:lstStyle/>
          <a:p>
            <a:pPr algn="ctr"/>
            <a:r>
              <a:rPr lang="sv-SE" dirty="0" smtClean="0"/>
              <a:t>Om du fick möjlighet att ompröva operationsbeslutet, skulle du göra samma val?</a:t>
            </a:r>
            <a:endParaRPr lang="sv-SE" dirty="0"/>
          </a:p>
        </p:txBody>
      </p:sp>
    </p:spTree>
    <p:extLst>
      <p:ext uri="{BB962C8B-B14F-4D97-AF65-F5344CB8AC3E}">
        <p14:creationId xmlns:p14="http://schemas.microsoft.com/office/powerpoint/2010/main" val="39315165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pPr marL="0" indent="0" algn="ctr">
              <a:buNone/>
            </a:pPr>
            <a:r>
              <a:rPr lang="sv-SE" sz="1800" dirty="0" smtClean="0"/>
              <a:t>2-årsuppföljning</a:t>
            </a:r>
          </a:p>
          <a:p>
            <a:pPr marL="0" indent="0">
              <a:buNone/>
            </a:pPr>
            <a:endParaRPr lang="sv-SE" dirty="0" smtClean="0"/>
          </a:p>
          <a:p>
            <a:pPr marL="0" indent="0">
              <a:buNone/>
            </a:pPr>
            <a:endParaRPr lang="sv-SE" dirty="0" smtClean="0"/>
          </a:p>
          <a:p>
            <a:pPr marL="0" indent="0">
              <a:buNone/>
            </a:pPr>
            <a:r>
              <a:rPr lang="sv-SE" dirty="0" smtClean="0"/>
              <a:t>NEJ, AVBÖJA OPERATIONEN		5 PERSONER		</a:t>
            </a:r>
            <a:endParaRPr lang="sv-SE" dirty="0"/>
          </a:p>
          <a:p>
            <a:pPr marL="0" indent="0">
              <a:buNone/>
            </a:pPr>
            <a:r>
              <a:rPr lang="sv-SE" dirty="0" smtClean="0"/>
              <a:t>				</a:t>
            </a:r>
          </a:p>
          <a:p>
            <a:pPr marL="0" indent="0">
              <a:buNone/>
            </a:pPr>
            <a:r>
              <a:rPr lang="sv-SE" dirty="0" smtClean="0"/>
              <a:t>JAG ÄR TVEKSAM</a:t>
            </a:r>
            <a:r>
              <a:rPr lang="sv-SE" dirty="0" smtClean="0"/>
              <a:t>	</a:t>
            </a:r>
            <a:r>
              <a:rPr lang="sv-SE" dirty="0"/>
              <a:t>	</a:t>
            </a:r>
            <a:r>
              <a:rPr lang="sv-SE" dirty="0" smtClean="0"/>
              <a:t>			3 PERSONER		</a:t>
            </a:r>
          </a:p>
          <a:p>
            <a:pPr marL="0" indent="0">
              <a:buNone/>
            </a:pPr>
            <a:endParaRPr lang="sv-SE" dirty="0" smtClean="0"/>
          </a:p>
          <a:p>
            <a:pPr marL="0" indent="0">
              <a:buNone/>
            </a:pPr>
            <a:endParaRPr lang="sv-SE" dirty="0"/>
          </a:p>
        </p:txBody>
      </p:sp>
      <p:sp>
        <p:nvSpPr>
          <p:cNvPr id="3" name="Rubrik 2"/>
          <p:cNvSpPr>
            <a:spLocks noGrp="1"/>
          </p:cNvSpPr>
          <p:nvPr>
            <p:ph type="title"/>
          </p:nvPr>
        </p:nvSpPr>
        <p:spPr/>
        <p:txBody>
          <a:bodyPr>
            <a:normAutofit fontScale="90000"/>
          </a:bodyPr>
          <a:lstStyle/>
          <a:p>
            <a:pPr algn="ctr"/>
            <a:r>
              <a:rPr lang="sv-SE" dirty="0"/>
              <a:t>Om du fick möjlighet att ompröva operationsbeslutet, skulle du göra samma val?</a:t>
            </a:r>
          </a:p>
        </p:txBody>
      </p:sp>
    </p:spTree>
    <p:extLst>
      <p:ext uri="{BB962C8B-B14F-4D97-AF65-F5344CB8AC3E}">
        <p14:creationId xmlns:p14="http://schemas.microsoft.com/office/powerpoint/2010/main" val="38834193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532800" y="892629"/>
            <a:ext cx="8078400" cy="4005942"/>
          </a:xfrm>
        </p:spPr>
        <p:txBody>
          <a:bodyPr>
            <a:normAutofit lnSpcReduction="10000"/>
          </a:bodyPr>
          <a:lstStyle/>
          <a:p>
            <a:pPr marL="0" indent="0">
              <a:buNone/>
            </a:pPr>
            <a:r>
              <a:rPr lang="sv-SE" dirty="0" smtClean="0"/>
              <a:t>”Att jag inte hör, inte klart och tydligt ljud.” </a:t>
            </a:r>
            <a:r>
              <a:rPr lang="sv-SE" sz="1400" dirty="0" smtClean="0"/>
              <a:t>Kvinna, 90 år vid </a:t>
            </a:r>
            <a:r>
              <a:rPr lang="sv-SE" sz="1400" dirty="0" err="1" smtClean="0"/>
              <a:t>op</a:t>
            </a:r>
            <a:r>
              <a:rPr lang="sv-SE" sz="1400" dirty="0" smtClean="0"/>
              <a:t>,  </a:t>
            </a:r>
            <a:r>
              <a:rPr lang="sv-SE" sz="1400" dirty="0" err="1" smtClean="0"/>
              <a:t>hns</a:t>
            </a:r>
            <a:r>
              <a:rPr lang="sv-SE" sz="1400" dirty="0" smtClean="0"/>
              <a:t> i vuxen ålder</a:t>
            </a:r>
          </a:p>
          <a:p>
            <a:endParaRPr lang="sv-SE" dirty="0" smtClean="0"/>
          </a:p>
          <a:p>
            <a:pPr marL="0" indent="0">
              <a:buNone/>
            </a:pPr>
            <a:r>
              <a:rPr lang="sv-SE" dirty="0" smtClean="0"/>
              <a:t>”Det fungerar inte bra att uppfatta tal när det är mycket folk. Jag hade kanske för stora förväntningar” </a:t>
            </a:r>
            <a:r>
              <a:rPr lang="sv-SE" sz="1400" dirty="0" smtClean="0"/>
              <a:t>Man, 77 år vid </a:t>
            </a:r>
            <a:r>
              <a:rPr lang="sv-SE" sz="1400" dirty="0" err="1" smtClean="0"/>
              <a:t>op</a:t>
            </a:r>
            <a:r>
              <a:rPr lang="sv-SE" sz="1400" dirty="0" smtClean="0"/>
              <a:t>, </a:t>
            </a:r>
            <a:r>
              <a:rPr lang="sv-SE" sz="1400" dirty="0" err="1" smtClean="0"/>
              <a:t>hns</a:t>
            </a:r>
            <a:r>
              <a:rPr lang="sv-SE" sz="1400" dirty="0" smtClean="0"/>
              <a:t> i vuxen ålder</a:t>
            </a:r>
            <a:r>
              <a:rPr lang="sv-SE" dirty="0"/>
              <a:t>	</a:t>
            </a:r>
          </a:p>
          <a:p>
            <a:pPr marL="0" indent="0">
              <a:buNone/>
            </a:pPr>
            <a:endParaRPr lang="sv-SE" dirty="0"/>
          </a:p>
          <a:p>
            <a:pPr marL="0" indent="0">
              <a:buNone/>
            </a:pPr>
            <a:r>
              <a:rPr lang="sv-SE" dirty="0" smtClean="0"/>
              <a:t>”Det har inte hjälpt så mycket som det kostat mig.” </a:t>
            </a:r>
            <a:r>
              <a:rPr lang="sv-SE" sz="1200" dirty="0" smtClean="0"/>
              <a:t>Kvinna, 50 år vid </a:t>
            </a:r>
            <a:r>
              <a:rPr lang="sv-SE" sz="1200" dirty="0" err="1" smtClean="0"/>
              <a:t>op</a:t>
            </a:r>
            <a:r>
              <a:rPr lang="sv-SE" sz="1200" dirty="0" smtClean="0"/>
              <a:t>, </a:t>
            </a:r>
            <a:r>
              <a:rPr lang="sv-SE" sz="1200" dirty="0" err="1" smtClean="0"/>
              <a:t>hns</a:t>
            </a:r>
            <a:r>
              <a:rPr lang="sv-SE" sz="1200" dirty="0" smtClean="0"/>
              <a:t> under barndomen</a:t>
            </a:r>
            <a:r>
              <a:rPr lang="sv-SE" sz="1200" dirty="0"/>
              <a:t>			</a:t>
            </a:r>
            <a:endParaRPr lang="sv-SE" dirty="0"/>
          </a:p>
          <a:p>
            <a:pPr marL="0" indent="0">
              <a:buNone/>
            </a:pPr>
            <a:endParaRPr lang="sv-SE" dirty="0" smtClean="0"/>
          </a:p>
          <a:p>
            <a:pPr marL="0" indent="0">
              <a:buNone/>
            </a:pPr>
            <a:r>
              <a:rPr lang="sv-SE" dirty="0" smtClean="0"/>
              <a:t>”Jag har inte kunnat vänja mig vid oväsendet. Otroligt jobbigt ljud. Oestetisk.” </a:t>
            </a:r>
            <a:r>
              <a:rPr lang="sv-SE" sz="1200" dirty="0" smtClean="0"/>
              <a:t>Kvinna, 31 år vid </a:t>
            </a:r>
            <a:r>
              <a:rPr lang="sv-SE" sz="1200" dirty="0" err="1" smtClean="0"/>
              <a:t>op</a:t>
            </a:r>
            <a:r>
              <a:rPr lang="sv-SE" sz="1200" dirty="0" smtClean="0"/>
              <a:t>, </a:t>
            </a:r>
            <a:r>
              <a:rPr lang="sv-SE" sz="1200" dirty="0" err="1" smtClean="0"/>
              <a:t>hns</a:t>
            </a:r>
            <a:r>
              <a:rPr lang="sv-SE" sz="1200" dirty="0" smtClean="0"/>
              <a:t> under barndomen</a:t>
            </a:r>
          </a:p>
          <a:p>
            <a:pPr marL="0" indent="0">
              <a:buNone/>
            </a:pPr>
            <a:endParaRPr lang="sv-SE" sz="1200" dirty="0"/>
          </a:p>
          <a:p>
            <a:pPr marL="0" indent="0">
              <a:buNone/>
            </a:pPr>
            <a:r>
              <a:rPr lang="sv-SE" dirty="0" smtClean="0"/>
              <a:t>”Nu är CI bättre än hörapparat. Men det har krävt stort tålamod!” </a:t>
            </a:r>
          </a:p>
          <a:p>
            <a:pPr marL="0" indent="0">
              <a:buNone/>
            </a:pPr>
            <a:r>
              <a:rPr lang="sv-SE" sz="1200" dirty="0" smtClean="0"/>
              <a:t>Kvinna, 44 år vid sin bilaterala </a:t>
            </a:r>
            <a:r>
              <a:rPr lang="sv-SE" sz="1200" dirty="0" err="1" smtClean="0"/>
              <a:t>op</a:t>
            </a:r>
            <a:r>
              <a:rPr lang="sv-SE" sz="1200" dirty="0" smtClean="0"/>
              <a:t>, </a:t>
            </a:r>
            <a:r>
              <a:rPr lang="sv-SE" sz="1200" dirty="0" err="1" smtClean="0"/>
              <a:t>hns</a:t>
            </a:r>
            <a:r>
              <a:rPr lang="sv-SE" sz="1200" dirty="0" smtClean="0"/>
              <a:t> under barndomen</a:t>
            </a:r>
            <a:endParaRPr lang="sv-SE" sz="1200" dirty="0"/>
          </a:p>
        </p:txBody>
      </p:sp>
      <p:sp>
        <p:nvSpPr>
          <p:cNvPr id="3" name="Rubrik 2"/>
          <p:cNvSpPr>
            <a:spLocks noGrp="1"/>
          </p:cNvSpPr>
          <p:nvPr>
            <p:ph type="title"/>
          </p:nvPr>
        </p:nvSpPr>
        <p:spPr>
          <a:xfrm>
            <a:off x="532800" y="240426"/>
            <a:ext cx="8078400" cy="652203"/>
          </a:xfrm>
        </p:spPr>
        <p:txBody>
          <a:bodyPr>
            <a:normAutofit/>
          </a:bodyPr>
          <a:lstStyle/>
          <a:p>
            <a:pPr algn="ctr"/>
            <a:r>
              <a:rPr lang="sv-SE" dirty="0"/>
              <a:t>NEJ, AVBÖJA OPERATIONEN</a:t>
            </a:r>
          </a:p>
        </p:txBody>
      </p:sp>
    </p:spTree>
    <p:extLst>
      <p:ext uri="{BB962C8B-B14F-4D97-AF65-F5344CB8AC3E}">
        <p14:creationId xmlns:p14="http://schemas.microsoft.com/office/powerpoint/2010/main" val="2424430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indent="0">
              <a:buNone/>
            </a:pPr>
            <a:r>
              <a:rPr lang="sv-SE" dirty="0" smtClean="0"/>
              <a:t>”Förbättrad kommunikationsförmåga vid tydligt tal och ögonkontakt. Försämrad balans.” </a:t>
            </a:r>
            <a:r>
              <a:rPr lang="sv-SE" sz="1200" dirty="0" smtClean="0"/>
              <a:t>Man, 71 år vid </a:t>
            </a:r>
            <a:r>
              <a:rPr lang="sv-SE" sz="1200" dirty="0" err="1" smtClean="0"/>
              <a:t>op</a:t>
            </a:r>
            <a:r>
              <a:rPr lang="sv-SE" sz="1200" dirty="0" smtClean="0"/>
              <a:t>, </a:t>
            </a:r>
            <a:r>
              <a:rPr lang="sv-SE" sz="1200" dirty="0" err="1" smtClean="0"/>
              <a:t>hns</a:t>
            </a:r>
            <a:r>
              <a:rPr lang="sv-SE" sz="1200" dirty="0" smtClean="0"/>
              <a:t> i vuxen ålder.</a:t>
            </a:r>
          </a:p>
          <a:p>
            <a:pPr marL="0" indent="0">
              <a:buNone/>
            </a:pPr>
            <a:endParaRPr lang="sv-SE" dirty="0"/>
          </a:p>
          <a:p>
            <a:pPr marL="0" indent="0">
              <a:buNone/>
            </a:pPr>
            <a:r>
              <a:rPr lang="sv-SE" dirty="0" smtClean="0"/>
              <a:t>”Utfallet av operationen blev inte som jag tänkt mig. Jag har fått en helt ny ljudbild, men ännu inte lärt mig särskilja. Och det sitter utanpå.” </a:t>
            </a:r>
          </a:p>
          <a:p>
            <a:pPr marL="0" indent="0">
              <a:buNone/>
            </a:pPr>
            <a:r>
              <a:rPr lang="sv-SE" sz="1200" dirty="0" smtClean="0"/>
              <a:t>Man, 60 år vid </a:t>
            </a:r>
            <a:r>
              <a:rPr lang="sv-SE" sz="1200" dirty="0" err="1" smtClean="0"/>
              <a:t>op</a:t>
            </a:r>
            <a:r>
              <a:rPr lang="sv-SE" sz="1200" dirty="0" smtClean="0"/>
              <a:t>, </a:t>
            </a:r>
            <a:r>
              <a:rPr lang="sv-SE" sz="1200" dirty="0" err="1" smtClean="0"/>
              <a:t>hns</a:t>
            </a:r>
            <a:r>
              <a:rPr lang="sv-SE" sz="1200" dirty="0" smtClean="0"/>
              <a:t> under barndomen</a:t>
            </a:r>
          </a:p>
          <a:p>
            <a:pPr marL="0" indent="0">
              <a:buNone/>
            </a:pPr>
            <a:endParaRPr lang="sv-SE" dirty="0"/>
          </a:p>
          <a:p>
            <a:pPr marL="0" indent="0">
              <a:buNone/>
            </a:pPr>
            <a:r>
              <a:rPr lang="sv-SE" dirty="0" smtClean="0"/>
              <a:t>”Jag har ingen nytta av CI än, det piper bara. Processorn syns på huvudet, jag ser ut som en fåntratt.” </a:t>
            </a:r>
            <a:r>
              <a:rPr lang="sv-SE" sz="1200" dirty="0" smtClean="0"/>
              <a:t>Man, 34 år vid </a:t>
            </a:r>
            <a:r>
              <a:rPr lang="sv-SE" sz="1200" dirty="0" err="1" smtClean="0"/>
              <a:t>op</a:t>
            </a:r>
            <a:r>
              <a:rPr lang="sv-SE" sz="1200" dirty="0" smtClean="0"/>
              <a:t>, </a:t>
            </a:r>
            <a:r>
              <a:rPr lang="sv-SE" sz="1200" dirty="0" err="1" smtClean="0"/>
              <a:t>hns</a:t>
            </a:r>
            <a:r>
              <a:rPr lang="sv-SE" sz="1200" dirty="0" smtClean="0"/>
              <a:t> i vuxen ålder</a:t>
            </a:r>
            <a:endParaRPr lang="sv-SE" dirty="0"/>
          </a:p>
        </p:txBody>
      </p:sp>
      <p:sp>
        <p:nvSpPr>
          <p:cNvPr id="3" name="Rubrik 2"/>
          <p:cNvSpPr>
            <a:spLocks noGrp="1"/>
          </p:cNvSpPr>
          <p:nvPr>
            <p:ph type="title"/>
          </p:nvPr>
        </p:nvSpPr>
        <p:spPr/>
        <p:txBody>
          <a:bodyPr/>
          <a:lstStyle/>
          <a:p>
            <a:pPr algn="ctr"/>
            <a:r>
              <a:rPr lang="sv-SE" dirty="0" smtClean="0"/>
              <a:t>JAG ÄR TVEKSAM</a:t>
            </a:r>
            <a:endParaRPr lang="sv-SE" dirty="0"/>
          </a:p>
        </p:txBody>
      </p:sp>
    </p:spTree>
    <p:extLst>
      <p:ext uri="{BB962C8B-B14F-4D97-AF65-F5344CB8AC3E}">
        <p14:creationId xmlns:p14="http://schemas.microsoft.com/office/powerpoint/2010/main" val="2468540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2"/>
          <a:stretch>
            <a:fillRect/>
          </a:stretch>
        </p:blipFill>
        <p:spPr>
          <a:xfrm>
            <a:off x="1519801" y="1130231"/>
            <a:ext cx="6104397" cy="3669133"/>
          </a:xfrm>
          <a:prstGeom prst="rect">
            <a:avLst/>
          </a:prstGeom>
        </p:spPr>
      </p:pic>
      <p:sp>
        <p:nvSpPr>
          <p:cNvPr id="3" name="Rubrik 2"/>
          <p:cNvSpPr>
            <a:spLocks noGrp="1"/>
          </p:cNvSpPr>
          <p:nvPr>
            <p:ph type="title"/>
          </p:nvPr>
        </p:nvSpPr>
        <p:spPr/>
        <p:txBody>
          <a:bodyPr>
            <a:normAutofit fontScale="90000"/>
          </a:bodyPr>
          <a:lstStyle/>
          <a:p>
            <a:pPr algn="ctr"/>
            <a:r>
              <a:rPr lang="sv-SE" dirty="0" smtClean="0"/>
              <a:t>Om du fick möjlighet att ompröva operationsbeslutet, skulle du göra samma val?</a:t>
            </a:r>
            <a:endParaRPr lang="sv-SE" dirty="0"/>
          </a:p>
        </p:txBody>
      </p:sp>
    </p:spTree>
    <p:extLst>
      <p:ext uri="{BB962C8B-B14F-4D97-AF65-F5344CB8AC3E}">
        <p14:creationId xmlns:p14="http://schemas.microsoft.com/office/powerpoint/2010/main" val="3994807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 xmlns:a16="http://schemas.microsoft.com/office/drawing/2014/main" id="{9CC0E5DB-4A80-4580-8183-2030D9AB8C7B}"/>
              </a:ext>
            </a:extLst>
          </p:cNvPr>
          <p:cNvSpPr>
            <a:spLocks noGrp="1"/>
          </p:cNvSpPr>
          <p:nvPr>
            <p:ph idx="1"/>
          </p:nvPr>
        </p:nvSpPr>
        <p:spPr>
          <a:xfrm>
            <a:off x="532800" y="1353312"/>
            <a:ext cx="8078400" cy="3290048"/>
          </a:xfrm>
        </p:spPr>
        <p:txBody>
          <a:bodyPr>
            <a:normAutofit/>
          </a:bodyPr>
          <a:lstStyle/>
          <a:p>
            <a:r>
              <a:rPr lang="sv-SE" dirty="0" smtClean="0"/>
              <a:t>Hörselnedsättningen! När? Orsak? </a:t>
            </a:r>
          </a:p>
          <a:p>
            <a:r>
              <a:rPr lang="sv-SE" dirty="0" smtClean="0"/>
              <a:t>Användningsgrad av processor</a:t>
            </a:r>
          </a:p>
          <a:p>
            <a:r>
              <a:rPr lang="sv-SE" dirty="0" smtClean="0"/>
              <a:t>Hörapparatanvändning</a:t>
            </a:r>
          </a:p>
          <a:p>
            <a:r>
              <a:rPr lang="sv-SE" dirty="0" smtClean="0"/>
              <a:t>Hörselträning</a:t>
            </a:r>
            <a:endParaRPr lang="sv-SE" dirty="0"/>
          </a:p>
          <a:p>
            <a:r>
              <a:rPr lang="sv-SE" dirty="0" smtClean="0"/>
              <a:t>Livssituation, socialt nätverk</a:t>
            </a:r>
          </a:p>
          <a:p>
            <a:r>
              <a:rPr lang="sv-SE" dirty="0"/>
              <a:t>Förväntningar</a:t>
            </a:r>
          </a:p>
          <a:p>
            <a:r>
              <a:rPr lang="sv-SE" dirty="0" smtClean="0"/>
              <a:t>Kognitiv förmåga; minne, uppmärksamhet</a:t>
            </a:r>
          </a:p>
          <a:p>
            <a:r>
              <a:rPr lang="sv-SE" sz="2400" dirty="0" smtClean="0"/>
              <a:t>Jävlar anamma! Motivation, nyfikenhet, intresse, </a:t>
            </a:r>
            <a:r>
              <a:rPr lang="sv-SE" sz="2400" dirty="0"/>
              <a:t>envishet. </a:t>
            </a:r>
            <a:endParaRPr lang="sv-SE" sz="2400" dirty="0" smtClean="0"/>
          </a:p>
          <a:p>
            <a:endParaRPr lang="sv-SE" dirty="0"/>
          </a:p>
        </p:txBody>
      </p:sp>
      <p:sp>
        <p:nvSpPr>
          <p:cNvPr id="4" name="Rubrik 3">
            <a:extLst>
              <a:ext uri="{FF2B5EF4-FFF2-40B4-BE49-F238E27FC236}">
                <a16:creationId xmlns="" xmlns:a16="http://schemas.microsoft.com/office/drawing/2014/main" id="{0482ABF9-40AD-4CE6-8983-208D93C64893}"/>
              </a:ext>
            </a:extLst>
          </p:cNvPr>
          <p:cNvSpPr>
            <a:spLocks noGrp="1"/>
          </p:cNvSpPr>
          <p:nvPr>
            <p:ph type="title"/>
          </p:nvPr>
        </p:nvSpPr>
        <p:spPr/>
        <p:txBody>
          <a:bodyPr/>
          <a:lstStyle/>
          <a:p>
            <a:pPr algn="ctr"/>
            <a:r>
              <a:rPr lang="sv-SE" dirty="0" smtClean="0"/>
              <a:t>Vad påverkar CI-hörseln?</a:t>
            </a:r>
            <a:endParaRPr lang="sv-SE" dirty="0"/>
          </a:p>
        </p:txBody>
      </p:sp>
    </p:spTree>
    <p:extLst>
      <p:ext uri="{BB962C8B-B14F-4D97-AF65-F5344CB8AC3E}">
        <p14:creationId xmlns:p14="http://schemas.microsoft.com/office/powerpoint/2010/main" val="24660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wipe(down)">
                                      <p:cBhvr>
                                        <p:cTn id="35" dur="580">
                                          <p:stCondLst>
                                            <p:cond delay="0"/>
                                          </p:stCondLst>
                                        </p:cTn>
                                        <p:tgtEl>
                                          <p:spTgt spid="5">
                                            <p:txEl>
                                              <p:pRg st="7" end="7"/>
                                            </p:txEl>
                                          </p:spTgt>
                                        </p:tgtEl>
                                      </p:cBhvr>
                                    </p:animEffect>
                                    <p:anim calcmode="lin" valueType="num">
                                      <p:cBhvr>
                                        <p:cTn id="36" dur="1822" tmFilter="0,0; 0.14,0.36; 0.43,0.73; 0.71,0.91; 1.0,1.0">
                                          <p:stCondLst>
                                            <p:cond delay="0"/>
                                          </p:stCondLst>
                                        </p:cTn>
                                        <p:tgtEl>
                                          <p:spTgt spid="5">
                                            <p:txEl>
                                              <p:pRg st="7" end="7"/>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xEl>
                                              <p:pRg st="7" end="7"/>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xEl>
                                              <p:pRg st="7" end="7"/>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xEl>
                                              <p:pRg st="7" end="7"/>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xEl>
                                              <p:pRg st="7" end="7"/>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xEl>
                                              <p:pRg st="7" end="7"/>
                                            </p:txEl>
                                          </p:spTgt>
                                        </p:tgtEl>
                                      </p:cBhvr>
                                      <p:to x="100000" y="60000"/>
                                    </p:animScale>
                                    <p:animScale>
                                      <p:cBhvr>
                                        <p:cTn id="42" dur="166" decel="50000">
                                          <p:stCondLst>
                                            <p:cond delay="676"/>
                                          </p:stCondLst>
                                        </p:cTn>
                                        <p:tgtEl>
                                          <p:spTgt spid="5">
                                            <p:txEl>
                                              <p:pRg st="7" end="7"/>
                                            </p:txEl>
                                          </p:spTgt>
                                        </p:tgtEl>
                                      </p:cBhvr>
                                      <p:to x="100000" y="100000"/>
                                    </p:animScale>
                                    <p:animScale>
                                      <p:cBhvr>
                                        <p:cTn id="43" dur="26">
                                          <p:stCondLst>
                                            <p:cond delay="1312"/>
                                          </p:stCondLst>
                                        </p:cTn>
                                        <p:tgtEl>
                                          <p:spTgt spid="5">
                                            <p:txEl>
                                              <p:pRg st="7" end="7"/>
                                            </p:txEl>
                                          </p:spTgt>
                                        </p:tgtEl>
                                      </p:cBhvr>
                                      <p:to x="100000" y="80000"/>
                                    </p:animScale>
                                    <p:animScale>
                                      <p:cBhvr>
                                        <p:cTn id="44" dur="166" decel="50000">
                                          <p:stCondLst>
                                            <p:cond delay="1338"/>
                                          </p:stCondLst>
                                        </p:cTn>
                                        <p:tgtEl>
                                          <p:spTgt spid="5">
                                            <p:txEl>
                                              <p:pRg st="7" end="7"/>
                                            </p:txEl>
                                          </p:spTgt>
                                        </p:tgtEl>
                                      </p:cBhvr>
                                      <p:to x="100000" y="100000"/>
                                    </p:animScale>
                                    <p:animScale>
                                      <p:cBhvr>
                                        <p:cTn id="45" dur="26">
                                          <p:stCondLst>
                                            <p:cond delay="1642"/>
                                          </p:stCondLst>
                                        </p:cTn>
                                        <p:tgtEl>
                                          <p:spTgt spid="5">
                                            <p:txEl>
                                              <p:pRg st="7" end="7"/>
                                            </p:txEl>
                                          </p:spTgt>
                                        </p:tgtEl>
                                      </p:cBhvr>
                                      <p:to x="100000" y="90000"/>
                                    </p:animScale>
                                    <p:animScale>
                                      <p:cBhvr>
                                        <p:cTn id="46" dur="166" decel="50000">
                                          <p:stCondLst>
                                            <p:cond delay="1668"/>
                                          </p:stCondLst>
                                        </p:cTn>
                                        <p:tgtEl>
                                          <p:spTgt spid="5">
                                            <p:txEl>
                                              <p:pRg st="7" end="7"/>
                                            </p:txEl>
                                          </p:spTgt>
                                        </p:tgtEl>
                                      </p:cBhvr>
                                      <p:to x="100000" y="100000"/>
                                    </p:animScale>
                                    <p:animScale>
                                      <p:cBhvr>
                                        <p:cTn id="47" dur="26">
                                          <p:stCondLst>
                                            <p:cond delay="1808"/>
                                          </p:stCondLst>
                                        </p:cTn>
                                        <p:tgtEl>
                                          <p:spTgt spid="5">
                                            <p:txEl>
                                              <p:pRg st="7" end="7"/>
                                            </p:txEl>
                                          </p:spTgt>
                                        </p:tgtEl>
                                      </p:cBhvr>
                                      <p:to x="100000" y="95000"/>
                                    </p:animScale>
                                    <p:animScale>
                                      <p:cBhvr>
                                        <p:cTn id="48" dur="166" decel="50000">
                                          <p:stCondLst>
                                            <p:cond delay="1834"/>
                                          </p:stCondLst>
                                        </p:cTn>
                                        <p:tgtEl>
                                          <p:spTgt spid="5">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7F7F29C7-790C-4394-B19B-85C4CDA53E5B}"/>
              </a:ext>
            </a:extLst>
          </p:cNvPr>
          <p:cNvSpPr>
            <a:spLocks noGrp="1"/>
          </p:cNvSpPr>
          <p:nvPr>
            <p:ph type="ctrTitle"/>
          </p:nvPr>
        </p:nvSpPr>
        <p:spPr>
          <a:xfrm>
            <a:off x="510490" y="1511767"/>
            <a:ext cx="8123021" cy="1405603"/>
          </a:xfrm>
        </p:spPr>
        <p:txBody>
          <a:bodyPr>
            <a:normAutofit fontScale="90000"/>
          </a:bodyPr>
          <a:lstStyle/>
          <a:p>
            <a:r>
              <a:rPr lang="sv-SE" sz="2700" dirty="0" smtClean="0"/>
              <a:t>Ta med dig:</a:t>
            </a:r>
            <a:r>
              <a:rPr lang="sv-SE" dirty="0" smtClean="0"/>
              <a:t/>
            </a:r>
            <a:br>
              <a:rPr lang="sv-SE" dirty="0" smtClean="0"/>
            </a:br>
            <a:r>
              <a:rPr lang="sv-SE" dirty="0"/>
              <a:t/>
            </a:r>
            <a:br>
              <a:rPr lang="sv-SE" dirty="0"/>
            </a:br>
            <a:r>
              <a:rPr lang="sv-SE" sz="6000" dirty="0" smtClean="0"/>
              <a:t>VÅGA PRATA OM CI!</a:t>
            </a:r>
            <a:endParaRPr lang="sv-SE" sz="6000" dirty="0"/>
          </a:p>
        </p:txBody>
      </p:sp>
    </p:spTree>
    <p:extLst>
      <p:ext uri="{BB962C8B-B14F-4D97-AF65-F5344CB8AC3E}">
        <p14:creationId xmlns:p14="http://schemas.microsoft.com/office/powerpoint/2010/main" val="39212612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7F7F29C7-790C-4394-B19B-85C4CDA53E5B}"/>
              </a:ext>
            </a:extLst>
          </p:cNvPr>
          <p:cNvSpPr>
            <a:spLocks noGrp="1"/>
          </p:cNvSpPr>
          <p:nvPr>
            <p:ph type="ctrTitle"/>
          </p:nvPr>
        </p:nvSpPr>
        <p:spPr/>
        <p:txBody>
          <a:bodyPr/>
          <a:lstStyle/>
          <a:p>
            <a:r>
              <a:rPr lang="sv-SE" dirty="0" smtClean="0"/>
              <a:t>TACK!</a:t>
            </a:r>
            <a:endParaRPr lang="sv-SE" dirty="0"/>
          </a:p>
        </p:txBody>
      </p:sp>
    </p:spTree>
    <p:extLst>
      <p:ext uri="{BB962C8B-B14F-4D97-AF65-F5344CB8AC3E}">
        <p14:creationId xmlns:p14="http://schemas.microsoft.com/office/powerpoint/2010/main" val="3707883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 xmlns:a16="http://schemas.microsoft.com/office/drawing/2014/main" id="{F983CB2C-331D-4E8B-862F-AF8C250446E8}"/>
              </a:ext>
            </a:extLst>
          </p:cNvPr>
          <p:cNvSpPr>
            <a:spLocks noGrp="1"/>
          </p:cNvSpPr>
          <p:nvPr>
            <p:ph type="title"/>
          </p:nvPr>
        </p:nvSpPr>
        <p:spPr/>
        <p:txBody>
          <a:bodyPr/>
          <a:lstStyle/>
          <a:p>
            <a:pPr algn="ctr"/>
            <a:r>
              <a:rPr lang="sv-SE" dirty="0" smtClean="0"/>
              <a:t>Hur många har CI i Sverige?</a:t>
            </a:r>
            <a:endParaRPr lang="sv-SE" dirty="0"/>
          </a:p>
        </p:txBody>
      </p:sp>
      <p:sp>
        <p:nvSpPr>
          <p:cNvPr id="8" name="Platshållare för innehåll 7">
            <a:extLst>
              <a:ext uri="{FF2B5EF4-FFF2-40B4-BE49-F238E27FC236}">
                <a16:creationId xmlns="" xmlns:a16="http://schemas.microsoft.com/office/drawing/2014/main" id="{ECB6884D-62F0-4E86-8B9D-F80FED79F46A}"/>
              </a:ext>
            </a:extLst>
          </p:cNvPr>
          <p:cNvSpPr>
            <a:spLocks noGrp="1"/>
          </p:cNvSpPr>
          <p:nvPr>
            <p:ph idx="1"/>
          </p:nvPr>
        </p:nvSpPr>
        <p:spPr/>
        <p:txBody>
          <a:bodyPr>
            <a:normAutofit/>
          </a:bodyPr>
          <a:lstStyle/>
          <a:p>
            <a:endParaRPr lang="sv-SE" dirty="0" smtClean="0"/>
          </a:p>
          <a:p>
            <a:r>
              <a:rPr lang="sv-SE" dirty="0" smtClean="0"/>
              <a:t>VUXNA</a:t>
            </a:r>
          </a:p>
          <a:p>
            <a:r>
              <a:rPr lang="sv-SE" dirty="0" smtClean="0"/>
              <a:t>2 831 personer</a:t>
            </a:r>
          </a:p>
          <a:p>
            <a:endParaRPr lang="sv-SE" dirty="0"/>
          </a:p>
          <a:p>
            <a:r>
              <a:rPr lang="sv-SE" dirty="0" smtClean="0"/>
              <a:t>Ensidigt	  2 624 personer</a:t>
            </a:r>
          </a:p>
          <a:p>
            <a:r>
              <a:rPr lang="sv-SE" dirty="0" smtClean="0"/>
              <a:t>Bilateralt</a:t>
            </a:r>
            <a:r>
              <a:rPr lang="sv-SE" dirty="0"/>
              <a:t>	 </a:t>
            </a:r>
            <a:r>
              <a:rPr lang="sv-SE" dirty="0" smtClean="0"/>
              <a:t>    207 personer</a:t>
            </a:r>
          </a:p>
          <a:p>
            <a:endParaRPr lang="sv-SE" dirty="0" smtClean="0"/>
          </a:p>
          <a:p>
            <a:endParaRPr lang="sv-SE" dirty="0"/>
          </a:p>
          <a:p>
            <a:pPr algn="ctr"/>
            <a:r>
              <a:rPr lang="sv-SE" sz="1200" dirty="0" smtClean="0"/>
              <a:t>Statistik från Barnplantorna</a:t>
            </a:r>
            <a:endParaRPr lang="sv-SE" sz="1200" dirty="0"/>
          </a:p>
        </p:txBody>
      </p:sp>
      <p:sp>
        <p:nvSpPr>
          <p:cNvPr id="9" name="Platshållare för innehåll 8">
            <a:extLst>
              <a:ext uri="{FF2B5EF4-FFF2-40B4-BE49-F238E27FC236}">
                <a16:creationId xmlns="" xmlns:a16="http://schemas.microsoft.com/office/drawing/2014/main" id="{CF0B4D33-0D5A-4D46-A2AE-F3BAD40DFE2E}"/>
              </a:ext>
            </a:extLst>
          </p:cNvPr>
          <p:cNvSpPr>
            <a:spLocks noGrp="1"/>
          </p:cNvSpPr>
          <p:nvPr>
            <p:ph idx="10"/>
          </p:nvPr>
        </p:nvSpPr>
        <p:spPr/>
        <p:txBody>
          <a:bodyPr/>
          <a:lstStyle/>
          <a:p>
            <a:endParaRPr lang="sv-SE" dirty="0" smtClean="0"/>
          </a:p>
          <a:p>
            <a:r>
              <a:rPr lang="sv-SE" dirty="0" smtClean="0"/>
              <a:t>BARN</a:t>
            </a:r>
          </a:p>
          <a:p>
            <a:r>
              <a:rPr lang="sv-SE" dirty="0" smtClean="0"/>
              <a:t>1 175 personer</a:t>
            </a:r>
          </a:p>
          <a:p>
            <a:endParaRPr lang="sv-SE" dirty="0"/>
          </a:p>
          <a:p>
            <a:r>
              <a:rPr lang="sv-SE" dirty="0" smtClean="0"/>
              <a:t>Ensidigt	       502 personer</a:t>
            </a:r>
            <a:endParaRPr lang="sv-SE" dirty="0"/>
          </a:p>
          <a:p>
            <a:r>
              <a:rPr lang="sv-SE" dirty="0" smtClean="0"/>
              <a:t>Bilateralt          673 personer</a:t>
            </a:r>
          </a:p>
          <a:p>
            <a:endParaRPr lang="sv-SE" dirty="0" smtClean="0"/>
          </a:p>
          <a:p>
            <a:endParaRPr lang="sv-SE" dirty="0"/>
          </a:p>
          <a:p>
            <a:pPr lvl="0" algn="ctr"/>
            <a:r>
              <a:rPr lang="sv-SE" sz="1200" dirty="0" smtClean="0">
                <a:solidFill>
                  <a:prstClr val="black"/>
                </a:solidFill>
              </a:rPr>
              <a:t>T.o.m. 1 jan 2018</a:t>
            </a:r>
          </a:p>
          <a:p>
            <a:endParaRPr lang="sv-SE" dirty="0"/>
          </a:p>
        </p:txBody>
      </p:sp>
    </p:spTree>
    <p:extLst>
      <p:ext uri="{BB962C8B-B14F-4D97-AF65-F5344CB8AC3E}">
        <p14:creationId xmlns:p14="http://schemas.microsoft.com/office/powerpoint/2010/main" val="3850142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3668" y="0"/>
            <a:ext cx="4476664" cy="5143500"/>
          </a:xfrm>
          <a:prstGeom prst="rect">
            <a:avLst/>
          </a:prstGeom>
        </p:spPr>
      </p:pic>
    </p:spTree>
    <p:extLst>
      <p:ext uri="{BB962C8B-B14F-4D97-AF65-F5344CB8AC3E}">
        <p14:creationId xmlns:p14="http://schemas.microsoft.com/office/powerpoint/2010/main" val="1570311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2"/>
          <a:stretch>
            <a:fillRect/>
          </a:stretch>
        </p:blipFill>
        <p:spPr>
          <a:xfrm>
            <a:off x="48861" y="943036"/>
            <a:ext cx="5785740" cy="3477600"/>
          </a:xfrm>
          <a:prstGeom prst="rect">
            <a:avLst/>
          </a:prstGeom>
        </p:spPr>
      </p:pic>
      <p:sp>
        <p:nvSpPr>
          <p:cNvPr id="2" name="Rubrik 1"/>
          <p:cNvSpPr>
            <a:spLocks noGrp="1"/>
          </p:cNvSpPr>
          <p:nvPr>
            <p:ph type="title"/>
          </p:nvPr>
        </p:nvSpPr>
        <p:spPr/>
        <p:txBody>
          <a:bodyPr/>
          <a:lstStyle/>
          <a:p>
            <a:pPr algn="ctr"/>
            <a:r>
              <a:rPr lang="sv-SE" dirty="0" smtClean="0"/>
              <a:t>Används CI?</a:t>
            </a:r>
            <a:endParaRPr lang="sv-SE" dirty="0"/>
          </a:p>
        </p:txBody>
      </p:sp>
      <p:sp>
        <p:nvSpPr>
          <p:cNvPr id="4" name="Platshållare för innehåll 3"/>
          <p:cNvSpPr>
            <a:spLocks noGrp="1"/>
          </p:cNvSpPr>
          <p:nvPr>
            <p:ph idx="10"/>
          </p:nvPr>
        </p:nvSpPr>
        <p:spPr>
          <a:xfrm>
            <a:off x="4537099" y="1166400"/>
            <a:ext cx="4813997" cy="3510302"/>
          </a:xfrm>
        </p:spPr>
        <p:txBody>
          <a:bodyPr>
            <a:normAutofit lnSpcReduction="10000"/>
          </a:bodyPr>
          <a:lstStyle/>
          <a:p>
            <a:r>
              <a:rPr lang="sv-SE" dirty="0" smtClean="0"/>
              <a:t>Orsaker till lägre användningsgrad:</a:t>
            </a:r>
          </a:p>
          <a:p>
            <a:endParaRPr lang="sv-SE" dirty="0" smtClean="0"/>
          </a:p>
          <a:p>
            <a:r>
              <a:rPr lang="sv-SE" dirty="0" smtClean="0"/>
              <a:t>Tar paus under dagen </a:t>
            </a:r>
            <a:r>
              <a:rPr lang="sv-SE" sz="1400" dirty="0" smtClean="0"/>
              <a:t>(vilar, idrottar, bullrigt)</a:t>
            </a:r>
          </a:p>
          <a:p>
            <a:r>
              <a:rPr lang="sv-SE" dirty="0" smtClean="0"/>
              <a:t>Använder inte när ensam hemma</a:t>
            </a:r>
          </a:p>
          <a:p>
            <a:r>
              <a:rPr lang="sv-SE" dirty="0" smtClean="0"/>
              <a:t>Använder endast vid specifika tillfällen </a:t>
            </a:r>
            <a:r>
              <a:rPr lang="sv-SE" sz="1400" dirty="0" smtClean="0"/>
              <a:t>(när träffar folk, arbetet, TV, i skogen, handlar) </a:t>
            </a:r>
          </a:p>
          <a:p>
            <a:endParaRPr lang="sv-SE" sz="1400" dirty="0"/>
          </a:p>
          <a:p>
            <a:endParaRPr lang="sv-SE" sz="1400" dirty="0" smtClean="0"/>
          </a:p>
          <a:p>
            <a:endParaRPr lang="sv-SE" sz="1400" dirty="0"/>
          </a:p>
          <a:p>
            <a:endParaRPr lang="sv-SE" sz="1400" dirty="0" smtClean="0"/>
          </a:p>
          <a:p>
            <a:pPr marL="0" indent="0">
              <a:buNone/>
            </a:pPr>
            <a:endParaRPr lang="sv-SE" sz="800" dirty="0"/>
          </a:p>
          <a:p>
            <a:pPr marL="0" indent="0">
              <a:buNone/>
            </a:pPr>
            <a:r>
              <a:rPr lang="sv-SE" sz="500" dirty="0" smtClean="0"/>
              <a:t>Data saknas: 32 pers.</a:t>
            </a:r>
            <a:endParaRPr lang="sv-SE" sz="900" dirty="0"/>
          </a:p>
        </p:txBody>
      </p:sp>
    </p:spTree>
    <p:extLst>
      <p:ext uri="{BB962C8B-B14F-4D97-AF65-F5344CB8AC3E}">
        <p14:creationId xmlns:p14="http://schemas.microsoft.com/office/powerpoint/2010/main" val="1211660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Används hörapparat?</a:t>
            </a:r>
            <a:endParaRPr lang="sv-SE" dirty="0"/>
          </a:p>
        </p:txBody>
      </p:sp>
      <p:pic>
        <p:nvPicPr>
          <p:cNvPr id="5" name="Platshållare för innehåll 4"/>
          <p:cNvPicPr>
            <a:picLocks noGrp="1" noChangeAspect="1"/>
          </p:cNvPicPr>
          <p:nvPr>
            <p:ph idx="1"/>
          </p:nvPr>
        </p:nvPicPr>
        <p:blipFill>
          <a:blip r:embed="rId2"/>
          <a:stretch>
            <a:fillRect/>
          </a:stretch>
        </p:blipFill>
        <p:spPr>
          <a:xfrm>
            <a:off x="65730" y="1130231"/>
            <a:ext cx="5621612" cy="3378948"/>
          </a:xfrm>
          <a:prstGeom prst="rect">
            <a:avLst/>
          </a:prstGeom>
        </p:spPr>
      </p:pic>
      <p:sp>
        <p:nvSpPr>
          <p:cNvPr id="4" name="Platshållare för innehåll 3"/>
          <p:cNvSpPr>
            <a:spLocks noGrp="1"/>
          </p:cNvSpPr>
          <p:nvPr>
            <p:ph idx="10"/>
          </p:nvPr>
        </p:nvSpPr>
        <p:spPr/>
        <p:txBody>
          <a:bodyPr>
            <a:normAutofit lnSpcReduction="10000"/>
          </a:bodyPr>
          <a:lstStyle/>
          <a:p>
            <a:r>
              <a:rPr lang="sv-SE" dirty="0" smtClean="0"/>
              <a:t>Orsaker till icke-användning:</a:t>
            </a:r>
          </a:p>
          <a:p>
            <a:r>
              <a:rPr lang="sv-SE" sz="1700" dirty="0" smtClean="0"/>
              <a:t>Dövhet </a:t>
            </a:r>
          </a:p>
          <a:p>
            <a:r>
              <a:rPr lang="sv-SE" sz="1700" dirty="0" smtClean="0"/>
              <a:t>Hörapparaten hjälper inte</a:t>
            </a:r>
          </a:p>
          <a:p>
            <a:endParaRPr lang="sv-SE" dirty="0" smtClean="0"/>
          </a:p>
          <a:p>
            <a:r>
              <a:rPr lang="sv-SE" dirty="0" smtClean="0"/>
              <a:t>Använder delvis:</a:t>
            </a:r>
            <a:endParaRPr lang="sv-SE" dirty="0"/>
          </a:p>
          <a:p>
            <a:r>
              <a:rPr lang="sv-SE" sz="1700" dirty="0" smtClean="0"/>
              <a:t>Tar paus ibland</a:t>
            </a:r>
          </a:p>
          <a:p>
            <a:r>
              <a:rPr lang="sv-SE" sz="1700" dirty="0" smtClean="0"/>
              <a:t>Använder när träffar folk, inte när ensam hemma</a:t>
            </a:r>
          </a:p>
          <a:p>
            <a:endParaRPr lang="sv-SE" dirty="0" smtClean="0"/>
          </a:p>
          <a:p>
            <a:endParaRPr lang="sv-SE" dirty="0"/>
          </a:p>
          <a:p>
            <a:r>
              <a:rPr lang="sv-SE" sz="500" dirty="0" smtClean="0"/>
              <a:t>Saknad data: 35 </a:t>
            </a:r>
            <a:r>
              <a:rPr lang="sv-SE" sz="500" dirty="0" err="1" smtClean="0"/>
              <a:t>pers</a:t>
            </a:r>
            <a:endParaRPr lang="sv-SE" sz="500" dirty="0"/>
          </a:p>
        </p:txBody>
      </p:sp>
    </p:spTree>
    <p:extLst>
      <p:ext uri="{BB962C8B-B14F-4D97-AF65-F5344CB8AC3E}">
        <p14:creationId xmlns:p14="http://schemas.microsoft.com/office/powerpoint/2010/main" val="3003514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86502" y="-1"/>
            <a:ext cx="8078400" cy="4930815"/>
          </a:xfrm>
        </p:spPr>
        <p:txBody>
          <a:bodyPr>
            <a:normAutofit fontScale="90000"/>
          </a:bodyPr>
          <a:lstStyle/>
          <a:p>
            <a:pPr algn="ctr"/>
            <a:r>
              <a:rPr lang="sv-SE" dirty="0" smtClean="0"/>
              <a:t/>
            </a:r>
            <a:br>
              <a:rPr lang="sv-SE" dirty="0" smtClean="0"/>
            </a:br>
            <a:r>
              <a:rPr lang="sv-SE" dirty="0"/>
              <a:t/>
            </a:r>
            <a:br>
              <a:rPr lang="sv-SE" dirty="0"/>
            </a:br>
            <a:r>
              <a:rPr lang="sv-SE" dirty="0" smtClean="0"/>
              <a:t/>
            </a:r>
            <a:br>
              <a:rPr lang="sv-SE" dirty="0" smtClean="0"/>
            </a:br>
            <a:r>
              <a:rPr lang="sv-SE" dirty="0"/>
              <a:t/>
            </a:r>
            <a:br>
              <a:rPr lang="sv-SE" dirty="0"/>
            </a:br>
            <a:r>
              <a:rPr lang="sv-SE" dirty="0" smtClean="0"/>
              <a:t>Tinnitusbesvär på CI-sidan </a:t>
            </a:r>
            <a:br>
              <a:rPr lang="sv-SE" dirty="0" smtClean="0"/>
            </a:br>
            <a:r>
              <a:rPr lang="sv-SE" sz="2000" dirty="0" smtClean="0"/>
              <a:t>2-årsuppföljning</a:t>
            </a:r>
            <a:r>
              <a:rPr lang="sv-SE" dirty="0" smtClean="0"/>
              <a:t/>
            </a:r>
            <a:br>
              <a:rPr lang="sv-SE" dirty="0" smtClean="0"/>
            </a:br>
            <a:r>
              <a:rPr lang="sv-SE" sz="1400" dirty="0" smtClean="0"/>
              <a:t/>
            </a:r>
            <a:br>
              <a:rPr lang="sv-SE" sz="1400" dirty="0" smtClean="0"/>
            </a:br>
            <a:r>
              <a:rPr lang="sv-SE" sz="1400" dirty="0"/>
              <a:t/>
            </a:r>
            <a:br>
              <a:rPr lang="sv-SE" sz="1400" dirty="0"/>
            </a:br>
            <a:r>
              <a:rPr lang="sv-SE" sz="1400" dirty="0" smtClean="0"/>
              <a:t/>
            </a:r>
            <a:br>
              <a:rPr lang="sv-SE" sz="1400" dirty="0" smtClean="0"/>
            </a:br>
            <a:r>
              <a:rPr lang="sv-SE" sz="1400" dirty="0"/>
              <a:t/>
            </a:r>
            <a:br>
              <a:rPr lang="sv-SE" sz="1400" dirty="0"/>
            </a:br>
            <a:r>
              <a:rPr lang="sv-SE" sz="1400" dirty="0" smtClean="0"/>
              <a:t/>
            </a:r>
            <a:br>
              <a:rPr lang="sv-SE" sz="1400" dirty="0" smtClean="0"/>
            </a:br>
            <a:r>
              <a:rPr lang="sv-SE" sz="1400" dirty="0"/>
              <a:t/>
            </a:r>
            <a:br>
              <a:rPr lang="sv-SE" sz="1400" dirty="0"/>
            </a:br>
            <a:r>
              <a:rPr lang="sv-SE" sz="1400" dirty="0" smtClean="0"/>
              <a:t/>
            </a:r>
            <a:br>
              <a:rPr lang="sv-SE" sz="1400" dirty="0" smtClean="0"/>
            </a:br>
            <a:r>
              <a:rPr lang="sv-SE" sz="1400" dirty="0" smtClean="0"/>
              <a:t/>
            </a:r>
            <a:br>
              <a:rPr lang="sv-SE" sz="1400" dirty="0" smtClean="0"/>
            </a:br>
            <a:r>
              <a:rPr lang="sv-SE" sz="1400" dirty="0"/>
              <a:t/>
            </a:r>
            <a:br>
              <a:rPr lang="sv-SE" sz="1400" dirty="0"/>
            </a:br>
            <a:r>
              <a:rPr lang="sv-SE" sz="1400" dirty="0" smtClean="0"/>
              <a:t/>
            </a:r>
            <a:br>
              <a:rPr lang="sv-SE" sz="1400" dirty="0" smtClean="0"/>
            </a:br>
            <a:r>
              <a:rPr lang="sv-SE" sz="1400" dirty="0"/>
              <a:t/>
            </a:r>
            <a:br>
              <a:rPr lang="sv-SE" sz="1400" dirty="0"/>
            </a:br>
            <a:r>
              <a:rPr lang="sv-SE" sz="1400" dirty="0" smtClean="0"/>
              <a:t/>
            </a:r>
            <a:br>
              <a:rPr lang="sv-SE" sz="1400" dirty="0" smtClean="0"/>
            </a:br>
            <a:r>
              <a:rPr lang="sv-SE" sz="1400" dirty="0"/>
              <a:t/>
            </a:r>
            <a:br>
              <a:rPr lang="sv-SE" sz="1400" dirty="0"/>
            </a:br>
            <a:r>
              <a:rPr lang="sv-SE" sz="1400" dirty="0" smtClean="0"/>
              <a:t/>
            </a:r>
            <a:br>
              <a:rPr lang="sv-SE" sz="1400" dirty="0" smtClean="0"/>
            </a:br>
            <a:r>
              <a:rPr lang="sv-SE" sz="1400" dirty="0"/>
              <a:t/>
            </a:r>
            <a:br>
              <a:rPr lang="sv-SE" sz="1400" dirty="0"/>
            </a:br>
            <a:r>
              <a:rPr lang="sv-SE" sz="1400" dirty="0" smtClean="0"/>
              <a:t/>
            </a:r>
            <a:br>
              <a:rPr lang="sv-SE" sz="1400" dirty="0" smtClean="0"/>
            </a:br>
            <a:r>
              <a:rPr lang="sv-SE" sz="1400" dirty="0"/>
              <a:t/>
            </a:r>
            <a:br>
              <a:rPr lang="sv-SE" sz="1400" dirty="0"/>
            </a:br>
            <a:r>
              <a:rPr lang="sv-SE" sz="1400" dirty="0" smtClean="0"/>
              <a:t/>
            </a:r>
            <a:br>
              <a:rPr lang="sv-SE" sz="1400" dirty="0" smtClean="0"/>
            </a:br>
            <a:r>
              <a:rPr lang="sv-SE" sz="1400" dirty="0"/>
              <a:t/>
            </a:r>
            <a:br>
              <a:rPr lang="sv-SE" sz="1400" dirty="0"/>
            </a:br>
            <a:r>
              <a:rPr lang="sv-SE" sz="1400" dirty="0" smtClean="0"/>
              <a:t/>
            </a:r>
            <a:br>
              <a:rPr lang="sv-SE" sz="1400" dirty="0" smtClean="0"/>
            </a:br>
            <a:r>
              <a:rPr lang="sv-SE" sz="600" dirty="0"/>
              <a:t>Saknade data</a:t>
            </a:r>
            <a:br>
              <a:rPr lang="sv-SE" sz="600" dirty="0"/>
            </a:br>
            <a:r>
              <a:rPr lang="sv-SE" sz="600" dirty="0"/>
              <a:t>Före: 103 </a:t>
            </a:r>
            <a:r>
              <a:rPr lang="sv-SE" sz="600" dirty="0" err="1"/>
              <a:t>pers</a:t>
            </a:r>
            <a:r>
              <a:rPr lang="sv-SE" sz="600" dirty="0"/>
              <a:t/>
            </a:r>
            <a:br>
              <a:rPr lang="sv-SE" sz="600" dirty="0"/>
            </a:br>
            <a:r>
              <a:rPr lang="sv-SE" sz="600" dirty="0"/>
              <a:t>Nuläge: 53 </a:t>
            </a:r>
            <a:r>
              <a:rPr lang="sv-SE" sz="600" dirty="0" err="1"/>
              <a:t>pers</a:t>
            </a:r>
            <a:r>
              <a:rPr lang="sv-SE" sz="800" dirty="0"/>
              <a:t/>
            </a:r>
            <a:br>
              <a:rPr lang="sv-SE" sz="800" dirty="0"/>
            </a:br>
            <a:r>
              <a:rPr lang="sv-SE" sz="6600" dirty="0"/>
              <a:t/>
            </a:r>
            <a:br>
              <a:rPr lang="sv-SE" sz="6600" dirty="0"/>
            </a:br>
            <a:endParaRPr lang="sv-SE" dirty="0"/>
          </a:p>
        </p:txBody>
      </p:sp>
      <p:pic>
        <p:nvPicPr>
          <p:cNvPr id="5" name="Platshållare för innehåll 4"/>
          <p:cNvPicPr>
            <a:picLocks noGrp="1" noChangeAspect="1"/>
          </p:cNvPicPr>
          <p:nvPr>
            <p:ph idx="1"/>
          </p:nvPr>
        </p:nvPicPr>
        <p:blipFill>
          <a:blip r:embed="rId2"/>
          <a:stretch>
            <a:fillRect/>
          </a:stretch>
        </p:blipFill>
        <p:spPr>
          <a:xfrm>
            <a:off x="-820544" y="1099249"/>
            <a:ext cx="5610588" cy="3372321"/>
          </a:xfrm>
          <a:prstGeom prst="rect">
            <a:avLst/>
          </a:prstGeom>
        </p:spPr>
      </p:pic>
      <p:pic>
        <p:nvPicPr>
          <p:cNvPr id="6" name="Platshållare för innehåll 5"/>
          <p:cNvPicPr>
            <a:picLocks noGrp="1" noChangeAspect="1"/>
          </p:cNvPicPr>
          <p:nvPr>
            <p:ph idx="10"/>
          </p:nvPr>
        </p:nvPicPr>
        <p:blipFill>
          <a:blip r:embed="rId3"/>
          <a:stretch>
            <a:fillRect/>
          </a:stretch>
        </p:blipFill>
        <p:spPr>
          <a:xfrm>
            <a:off x="4525702" y="1099248"/>
            <a:ext cx="5603129" cy="3372322"/>
          </a:xfrm>
          <a:prstGeom prst="rect">
            <a:avLst/>
          </a:prstGeom>
        </p:spPr>
      </p:pic>
    </p:spTree>
    <p:extLst>
      <p:ext uri="{BB962C8B-B14F-4D97-AF65-F5344CB8AC3E}">
        <p14:creationId xmlns:p14="http://schemas.microsoft.com/office/powerpoint/2010/main" val="1277933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532800" y="194707"/>
            <a:ext cx="8078400" cy="4448653"/>
          </a:xfrm>
        </p:spPr>
        <p:txBody>
          <a:bodyPr>
            <a:normAutofit lnSpcReduction="10000"/>
          </a:bodyPr>
          <a:lstStyle/>
          <a:p>
            <a:pPr marL="0" indent="0" algn="ctr">
              <a:buNone/>
            </a:pPr>
            <a:r>
              <a:rPr lang="sv-SE" dirty="0" smtClean="0"/>
              <a:t>TINNITUS</a:t>
            </a:r>
          </a:p>
          <a:p>
            <a:pPr marL="0" indent="0" algn="ctr">
              <a:buNone/>
            </a:pPr>
            <a:endParaRPr lang="sv-SE" dirty="0" smtClean="0"/>
          </a:p>
          <a:p>
            <a:r>
              <a:rPr lang="sv-SE" dirty="0"/>
              <a:t>”Mycket mindre tinnitus när processorn används</a:t>
            </a:r>
            <a:r>
              <a:rPr lang="sv-SE" dirty="0" smtClean="0"/>
              <a:t>.”</a:t>
            </a:r>
            <a:r>
              <a:rPr lang="sv-SE" sz="1200" dirty="0">
                <a:solidFill>
                  <a:prstClr val="black"/>
                </a:solidFill>
              </a:rPr>
              <a:t> </a:t>
            </a:r>
            <a:endParaRPr lang="sv-SE" sz="1200" dirty="0" smtClean="0">
              <a:solidFill>
                <a:prstClr val="black"/>
              </a:solidFill>
            </a:endParaRPr>
          </a:p>
          <a:p>
            <a:pPr marL="0" indent="0">
              <a:buNone/>
            </a:pPr>
            <a:r>
              <a:rPr lang="sv-SE" sz="1200" dirty="0">
                <a:solidFill>
                  <a:prstClr val="black"/>
                </a:solidFill>
              </a:rPr>
              <a:t> </a:t>
            </a:r>
            <a:r>
              <a:rPr lang="sv-SE" sz="1200" dirty="0" smtClean="0">
                <a:solidFill>
                  <a:prstClr val="black"/>
                </a:solidFill>
              </a:rPr>
              <a:t>        (55 </a:t>
            </a:r>
            <a:r>
              <a:rPr lang="sv-SE" sz="1200" dirty="0">
                <a:solidFill>
                  <a:prstClr val="black"/>
                </a:solidFill>
              </a:rPr>
              <a:t>liknande kommentarer vid 2-årsuppföljningen)</a:t>
            </a:r>
            <a:endParaRPr lang="sv-SE" dirty="0"/>
          </a:p>
          <a:p>
            <a:endParaRPr lang="sv-SE" dirty="0" smtClean="0"/>
          </a:p>
          <a:p>
            <a:r>
              <a:rPr lang="sv-SE" dirty="0" smtClean="0"/>
              <a:t>”</a:t>
            </a:r>
            <a:r>
              <a:rPr lang="sv-SE" dirty="0"/>
              <a:t>Tinnitus försvann på det opererade örat.”</a:t>
            </a:r>
          </a:p>
          <a:p>
            <a:pPr marL="0" indent="0">
              <a:buNone/>
            </a:pPr>
            <a:r>
              <a:rPr lang="sv-SE" sz="1300" dirty="0">
                <a:solidFill>
                  <a:prstClr val="black"/>
                </a:solidFill>
              </a:rPr>
              <a:t>         (24 liknande kommentarer vid 2-årsuppföljningen)</a:t>
            </a:r>
            <a:endParaRPr lang="sv-SE" sz="1200" dirty="0"/>
          </a:p>
          <a:p>
            <a:endParaRPr lang="sv-SE" dirty="0" smtClean="0"/>
          </a:p>
          <a:p>
            <a:r>
              <a:rPr lang="sv-SE" dirty="0" smtClean="0"/>
              <a:t>”Tinnitus ibland, då i samband med stress, trötthet och ont i nacken.”</a:t>
            </a:r>
          </a:p>
          <a:p>
            <a:pPr marL="0" indent="0">
              <a:buNone/>
            </a:pPr>
            <a:r>
              <a:rPr lang="sv-SE" sz="1200" dirty="0" smtClean="0">
                <a:solidFill>
                  <a:prstClr val="black"/>
                </a:solidFill>
              </a:rPr>
              <a:t>         (16 </a:t>
            </a:r>
            <a:r>
              <a:rPr lang="sv-SE" sz="1200" dirty="0">
                <a:solidFill>
                  <a:prstClr val="black"/>
                </a:solidFill>
              </a:rPr>
              <a:t>liknande kommentarer vid 2-årsuppföljningen)</a:t>
            </a:r>
            <a:endParaRPr lang="sv-SE" dirty="0" smtClean="0"/>
          </a:p>
          <a:p>
            <a:endParaRPr lang="sv-SE" dirty="0"/>
          </a:p>
          <a:p>
            <a:pPr marL="171450" lvl="0" indent="-171450"/>
            <a:r>
              <a:rPr lang="sv-SE" dirty="0" smtClean="0"/>
              <a:t>”Min tinnitus har försämrats. Jag vill inte prata om det.”</a:t>
            </a:r>
            <a:r>
              <a:rPr lang="sv-SE" sz="1200" dirty="0">
                <a:solidFill>
                  <a:prstClr val="black"/>
                </a:solidFill>
              </a:rPr>
              <a:t> </a:t>
            </a:r>
            <a:endParaRPr lang="sv-SE" sz="1200" dirty="0" smtClean="0">
              <a:solidFill>
                <a:prstClr val="black"/>
              </a:solidFill>
            </a:endParaRPr>
          </a:p>
          <a:p>
            <a:pPr marL="0" lvl="0" indent="0">
              <a:buNone/>
            </a:pPr>
            <a:r>
              <a:rPr lang="sv-SE" sz="1200" dirty="0">
                <a:solidFill>
                  <a:prstClr val="black"/>
                </a:solidFill>
              </a:rPr>
              <a:t> </a:t>
            </a:r>
            <a:r>
              <a:rPr lang="sv-SE" sz="1200" dirty="0" smtClean="0">
                <a:solidFill>
                  <a:prstClr val="black"/>
                </a:solidFill>
              </a:rPr>
              <a:t>        (3 liknande kommentarer vid 2-årsuppföljningen)</a:t>
            </a:r>
            <a:endParaRPr lang="sv-SE" sz="1200" dirty="0">
              <a:solidFill>
                <a:prstClr val="black"/>
              </a:solidFill>
            </a:endParaRPr>
          </a:p>
          <a:p>
            <a:pPr marL="0" indent="0">
              <a:buNone/>
            </a:pPr>
            <a:endParaRPr lang="sv-SE" dirty="0"/>
          </a:p>
        </p:txBody>
      </p:sp>
    </p:spTree>
    <p:extLst>
      <p:ext uri="{BB962C8B-B14F-4D97-AF65-F5344CB8AC3E}">
        <p14:creationId xmlns:p14="http://schemas.microsoft.com/office/powerpoint/2010/main" val="3661923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2"/>
          <a:stretch>
            <a:fillRect/>
          </a:stretch>
        </p:blipFill>
        <p:spPr>
          <a:xfrm>
            <a:off x="-670367" y="685328"/>
            <a:ext cx="6586108" cy="3958672"/>
          </a:xfrm>
          <a:prstGeom prst="rect">
            <a:avLst/>
          </a:prstGeom>
        </p:spPr>
      </p:pic>
      <p:sp>
        <p:nvSpPr>
          <p:cNvPr id="2" name="Rubrik 1"/>
          <p:cNvSpPr>
            <a:spLocks noGrp="1"/>
          </p:cNvSpPr>
          <p:nvPr>
            <p:ph type="title"/>
          </p:nvPr>
        </p:nvSpPr>
        <p:spPr/>
        <p:txBody>
          <a:bodyPr/>
          <a:lstStyle/>
          <a:p>
            <a:pPr algn="ctr"/>
            <a:r>
              <a:rPr lang="sv-SE" dirty="0"/>
              <a:t>B</a:t>
            </a:r>
            <a:r>
              <a:rPr lang="sv-SE" dirty="0" smtClean="0"/>
              <a:t>alans</a:t>
            </a:r>
            <a:endParaRPr lang="sv-SE" dirty="0"/>
          </a:p>
        </p:txBody>
      </p:sp>
      <p:sp>
        <p:nvSpPr>
          <p:cNvPr id="4" name="Platshållare för innehåll 3"/>
          <p:cNvSpPr>
            <a:spLocks noGrp="1"/>
          </p:cNvSpPr>
          <p:nvPr>
            <p:ph idx="10"/>
          </p:nvPr>
        </p:nvSpPr>
        <p:spPr/>
        <p:txBody>
          <a:bodyPr>
            <a:normAutofit fontScale="92500" lnSpcReduction="20000"/>
          </a:bodyPr>
          <a:lstStyle/>
          <a:p>
            <a:r>
              <a:rPr lang="sv-SE" dirty="0"/>
              <a:t>Försämrad balans efter operationen </a:t>
            </a:r>
            <a:r>
              <a:rPr lang="sv-SE" sz="1200" dirty="0"/>
              <a:t>(6 kommentarer)</a:t>
            </a:r>
          </a:p>
          <a:p>
            <a:endParaRPr lang="sv-SE" dirty="0" smtClean="0"/>
          </a:p>
          <a:p>
            <a:endParaRPr lang="sv-SE" dirty="0"/>
          </a:p>
          <a:p>
            <a:r>
              <a:rPr lang="sv-SE" dirty="0" smtClean="0"/>
              <a:t>Ostadighetskänsla </a:t>
            </a:r>
            <a:r>
              <a:rPr lang="sv-SE" sz="1200" dirty="0" smtClean="0"/>
              <a:t>(27 kommentarer)</a:t>
            </a:r>
            <a:endParaRPr lang="sv-SE" dirty="0" smtClean="0"/>
          </a:p>
          <a:p>
            <a:r>
              <a:rPr lang="sv-SE" dirty="0" smtClean="0"/>
              <a:t>Kroppen </a:t>
            </a:r>
            <a:r>
              <a:rPr lang="sv-SE" sz="1200" dirty="0" smtClean="0"/>
              <a:t>(ben, rygg, blodtryck)</a:t>
            </a:r>
          </a:p>
          <a:p>
            <a:r>
              <a:rPr lang="sv-SE" dirty="0" smtClean="0"/>
              <a:t>Mörker</a:t>
            </a:r>
          </a:p>
          <a:p>
            <a:r>
              <a:rPr lang="sv-SE" dirty="0" smtClean="0"/>
              <a:t>Använder hjälpmedel </a:t>
            </a:r>
            <a:r>
              <a:rPr lang="sv-SE" sz="1200" dirty="0" smtClean="0"/>
              <a:t>(stav, krycka, rullator, rullstol)</a:t>
            </a:r>
          </a:p>
          <a:p>
            <a:endParaRPr lang="sv-SE" sz="1200" dirty="0"/>
          </a:p>
          <a:p>
            <a:endParaRPr lang="sv-SE" sz="1200" dirty="0" smtClean="0"/>
          </a:p>
          <a:p>
            <a:endParaRPr lang="sv-SE" sz="1200" dirty="0"/>
          </a:p>
          <a:p>
            <a:endParaRPr lang="sv-SE" sz="1200" dirty="0" smtClean="0"/>
          </a:p>
          <a:p>
            <a:r>
              <a:rPr lang="sv-SE" sz="500" dirty="0" smtClean="0"/>
              <a:t>Data saknas: 54 personer</a:t>
            </a:r>
            <a:endParaRPr lang="sv-SE" sz="500" dirty="0"/>
          </a:p>
        </p:txBody>
      </p:sp>
    </p:spTree>
    <p:extLst>
      <p:ext uri="{BB962C8B-B14F-4D97-AF65-F5344CB8AC3E}">
        <p14:creationId xmlns:p14="http://schemas.microsoft.com/office/powerpoint/2010/main" val="4193676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A</a:t>
            </a:r>
            <a:r>
              <a:rPr lang="sv-SE" dirty="0" smtClean="0"/>
              <a:t>nvänds telefon?</a:t>
            </a:r>
            <a:endParaRPr lang="sv-SE" dirty="0"/>
          </a:p>
        </p:txBody>
      </p:sp>
      <p:sp>
        <p:nvSpPr>
          <p:cNvPr id="3" name="Platshållare för innehåll 2"/>
          <p:cNvSpPr>
            <a:spLocks noGrp="1"/>
          </p:cNvSpPr>
          <p:nvPr>
            <p:ph idx="1"/>
          </p:nvPr>
        </p:nvSpPr>
        <p:spPr/>
        <p:txBody>
          <a:bodyPr>
            <a:normAutofit fontScale="92500" lnSpcReduction="10000"/>
          </a:bodyPr>
          <a:lstStyle/>
          <a:p>
            <a:pPr marL="0" indent="0">
              <a:buNone/>
            </a:pPr>
            <a:r>
              <a:rPr lang="sv-SE" dirty="0" smtClean="0"/>
              <a:t>JA		88%</a:t>
            </a:r>
          </a:p>
          <a:p>
            <a:pPr marL="0" indent="0">
              <a:buNone/>
            </a:pPr>
            <a:r>
              <a:rPr lang="sv-SE" dirty="0" smtClean="0"/>
              <a:t>NEJ		12%</a:t>
            </a:r>
          </a:p>
          <a:p>
            <a:pPr marL="0" indent="0">
              <a:buNone/>
            </a:pPr>
            <a:endParaRPr lang="sv-SE" dirty="0"/>
          </a:p>
          <a:p>
            <a:pPr marL="0" indent="0">
              <a:buNone/>
            </a:pPr>
            <a:endParaRPr lang="sv-SE" dirty="0" smtClean="0"/>
          </a:p>
          <a:p>
            <a:pPr marL="0" indent="0">
              <a:buNone/>
            </a:pPr>
            <a:r>
              <a:rPr lang="sv-SE" dirty="0" smtClean="0"/>
              <a:t>Varför inte?</a:t>
            </a:r>
          </a:p>
          <a:p>
            <a:pPr marL="0" indent="0">
              <a:buNone/>
            </a:pPr>
            <a:r>
              <a:rPr lang="sv-SE" sz="1800" dirty="0"/>
              <a:t>För dålig </a:t>
            </a:r>
            <a:r>
              <a:rPr lang="sv-SE" sz="1800" dirty="0" smtClean="0"/>
              <a:t>taluppfattning</a:t>
            </a:r>
            <a:endParaRPr lang="sv-SE" sz="1800" dirty="0"/>
          </a:p>
          <a:p>
            <a:pPr marL="0" indent="0">
              <a:buNone/>
            </a:pPr>
            <a:r>
              <a:rPr lang="sv-SE" sz="1800" dirty="0" smtClean="0"/>
              <a:t>Inte provat</a:t>
            </a:r>
          </a:p>
          <a:p>
            <a:pPr marL="0" indent="0">
              <a:buNone/>
            </a:pPr>
            <a:r>
              <a:rPr lang="sv-SE" sz="1800" dirty="0" smtClean="0"/>
              <a:t>Osäkerhet</a:t>
            </a:r>
          </a:p>
          <a:p>
            <a:pPr marL="0" indent="0">
              <a:buNone/>
            </a:pPr>
            <a:r>
              <a:rPr lang="sv-SE" sz="1800" dirty="0" smtClean="0"/>
              <a:t>Aldrig använt</a:t>
            </a:r>
            <a:endParaRPr lang="sv-SE" sz="1800" dirty="0"/>
          </a:p>
          <a:p>
            <a:pPr marL="0" indent="0">
              <a:buNone/>
            </a:pPr>
            <a:endParaRPr lang="sv-SE" dirty="0"/>
          </a:p>
          <a:p>
            <a:pPr marL="0" indent="0" algn="r">
              <a:buNone/>
            </a:pPr>
            <a:r>
              <a:rPr lang="sv-SE" sz="1200" dirty="0" smtClean="0"/>
              <a:t>2-årsuppföljning</a:t>
            </a:r>
            <a:endParaRPr lang="sv-SE" sz="1200" dirty="0"/>
          </a:p>
        </p:txBody>
      </p:sp>
      <p:sp>
        <p:nvSpPr>
          <p:cNvPr id="4" name="Platshållare för innehåll 3"/>
          <p:cNvSpPr>
            <a:spLocks noGrp="1"/>
          </p:cNvSpPr>
          <p:nvPr>
            <p:ph idx="10"/>
          </p:nvPr>
        </p:nvSpPr>
        <p:spPr>
          <a:xfrm>
            <a:off x="5011838" y="1166400"/>
            <a:ext cx="4815068" cy="3477600"/>
          </a:xfrm>
        </p:spPr>
        <p:txBody>
          <a:bodyPr>
            <a:normAutofit/>
          </a:bodyPr>
          <a:lstStyle/>
          <a:p>
            <a:pPr marL="0" indent="0">
              <a:buNone/>
            </a:pPr>
            <a:r>
              <a:rPr lang="sv-SE" dirty="0"/>
              <a:t>Ja, till </a:t>
            </a:r>
            <a:r>
              <a:rPr lang="sv-SE" dirty="0" smtClean="0"/>
              <a:t>CI/hörapparat </a:t>
            </a:r>
            <a:r>
              <a:rPr lang="sv-SE" dirty="0"/>
              <a:t>		</a:t>
            </a:r>
            <a:r>
              <a:rPr lang="sv-SE" dirty="0" smtClean="0"/>
              <a:t>84%</a:t>
            </a:r>
          </a:p>
          <a:p>
            <a:pPr marL="0" indent="0">
              <a:buNone/>
            </a:pPr>
            <a:r>
              <a:rPr lang="sv-SE" dirty="0" smtClean="0"/>
              <a:t>Ja, endast </a:t>
            </a:r>
            <a:r>
              <a:rPr lang="sv-SE" dirty="0"/>
              <a:t>till </a:t>
            </a:r>
            <a:r>
              <a:rPr lang="sv-SE" dirty="0" smtClean="0"/>
              <a:t>hörapparat	</a:t>
            </a:r>
            <a:r>
              <a:rPr lang="sv-SE" dirty="0"/>
              <a:t>	</a:t>
            </a:r>
            <a:r>
              <a:rPr lang="sv-SE" dirty="0" smtClean="0"/>
              <a:t>9%</a:t>
            </a:r>
            <a:endParaRPr lang="sv-SE" dirty="0"/>
          </a:p>
          <a:p>
            <a:pPr marL="0" indent="0">
              <a:buNone/>
            </a:pPr>
            <a:r>
              <a:rPr lang="sv-SE" dirty="0"/>
              <a:t>Ja, med luren mot örat	</a:t>
            </a:r>
            <a:r>
              <a:rPr lang="sv-SE" dirty="0" smtClean="0"/>
              <a:t>	7</a:t>
            </a:r>
            <a:r>
              <a:rPr lang="sv-SE" dirty="0"/>
              <a:t>%</a:t>
            </a:r>
          </a:p>
          <a:p>
            <a:pPr marL="0" indent="0">
              <a:buNone/>
            </a:pPr>
            <a:endParaRPr lang="sv-SE" dirty="0" smtClean="0"/>
          </a:p>
          <a:p>
            <a:pPr marL="0" indent="0">
              <a:buNone/>
            </a:pPr>
            <a:endParaRPr lang="sv-SE" dirty="0"/>
          </a:p>
          <a:p>
            <a:pPr marL="0" indent="0">
              <a:buNone/>
            </a:pPr>
            <a:r>
              <a:rPr lang="sv-SE" dirty="0" smtClean="0"/>
              <a:t>Används ytterligare teknik?</a:t>
            </a:r>
          </a:p>
          <a:p>
            <a:pPr marL="0" indent="0">
              <a:buNone/>
            </a:pPr>
            <a:r>
              <a:rPr lang="sv-SE" dirty="0" smtClean="0"/>
              <a:t>		Ja			52%</a:t>
            </a:r>
          </a:p>
          <a:p>
            <a:pPr marL="0" indent="0">
              <a:buNone/>
            </a:pPr>
            <a:r>
              <a:rPr lang="sv-SE" dirty="0" smtClean="0"/>
              <a:t>		Nej			48%</a:t>
            </a:r>
          </a:p>
          <a:p>
            <a:pPr marL="0" indent="0">
              <a:buNone/>
            </a:pPr>
            <a:endParaRPr lang="sv-SE" dirty="0"/>
          </a:p>
          <a:p>
            <a:pPr marL="0" indent="0">
              <a:buNone/>
            </a:pPr>
            <a:endParaRPr lang="sv-SE" dirty="0" smtClean="0"/>
          </a:p>
          <a:p>
            <a:endParaRPr lang="sv-SE" dirty="0"/>
          </a:p>
        </p:txBody>
      </p:sp>
      <p:pic>
        <p:nvPicPr>
          <p:cNvPr id="5" name="Bildobjekt 4"/>
          <p:cNvPicPr>
            <a:picLocks noChangeAspect="1"/>
          </p:cNvPicPr>
          <p:nvPr/>
        </p:nvPicPr>
        <p:blipFill>
          <a:blip r:embed="rId2"/>
          <a:stretch>
            <a:fillRect/>
          </a:stretch>
        </p:blipFill>
        <p:spPr>
          <a:xfrm>
            <a:off x="3275763" y="1940069"/>
            <a:ext cx="1609483" cy="1463167"/>
          </a:xfrm>
          <a:prstGeom prst="rect">
            <a:avLst/>
          </a:prstGeom>
        </p:spPr>
      </p:pic>
      <p:sp>
        <p:nvSpPr>
          <p:cNvPr id="6" name="Streckad höger 5"/>
          <p:cNvSpPr/>
          <p:nvPr/>
        </p:nvSpPr>
        <p:spPr>
          <a:xfrm>
            <a:off x="2870729" y="1076525"/>
            <a:ext cx="978408" cy="484632"/>
          </a:xfrm>
          <a:prstGeom prst="strip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Ned 6"/>
          <p:cNvSpPr/>
          <p:nvPr/>
        </p:nvSpPr>
        <p:spPr>
          <a:xfrm>
            <a:off x="532800" y="1828800"/>
            <a:ext cx="484632" cy="636607"/>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859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U vit_blå">
  <a:themeElements>
    <a:clrScheme name="SU 2018">
      <a:dk1>
        <a:sysClr val="windowText" lastClr="000000"/>
      </a:dk1>
      <a:lt1>
        <a:sysClr val="window" lastClr="FFFFFF"/>
      </a:lt1>
      <a:dk2>
        <a:srgbClr val="000000"/>
      </a:dk2>
      <a:lt2>
        <a:srgbClr val="808080"/>
      </a:lt2>
      <a:accent1>
        <a:srgbClr val="006298"/>
      </a:accent1>
      <a:accent2>
        <a:srgbClr val="9D2235"/>
      </a:accent2>
      <a:accent3>
        <a:srgbClr val="367B1E"/>
      </a:accent3>
      <a:accent4>
        <a:srgbClr val="F2A900"/>
      </a:accent4>
      <a:accent5>
        <a:srgbClr val="9EA2A2"/>
      </a:accent5>
      <a:accent6>
        <a:srgbClr val="71B2C9"/>
      </a:accent6>
      <a:hlink>
        <a:srgbClr val="006298"/>
      </a:hlink>
      <a:folHlink>
        <a:srgbClr val="9EA2A2"/>
      </a:folHlink>
    </a:clrScheme>
    <a:fontScheme name="SU">
      <a:majorFont>
        <a:latin typeface="Calibri"/>
        <a:ea typeface=""/>
        <a:cs typeface=""/>
      </a:majorFont>
      <a:minorFont>
        <a:latin typeface="Calibri"/>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U PP Mall Blå 2018.potx" id="{79AD75E8-13C3-4337-8373-586DA1B21F4F}" vid="{57B26860-1FD2-439C-B6FC-B4706746DBC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 PP Mall Blå 2018</Template>
  <TotalTime>1302</TotalTime>
  <Words>1185</Words>
  <Application>Microsoft Office PowerPoint</Application>
  <PresentationFormat>Bildspel på skärmen (16:9)</PresentationFormat>
  <Paragraphs>280</Paragraphs>
  <Slides>33</Slides>
  <Notes>2</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33</vt:i4>
      </vt:variant>
    </vt:vector>
  </HeadingPairs>
  <TitlesOfParts>
    <vt:vector size="36" baseType="lpstr">
      <vt:lpstr>Arial</vt:lpstr>
      <vt:lpstr>Calibri</vt:lpstr>
      <vt:lpstr>SU vit_blå</vt:lpstr>
      <vt:lpstr>Att leva med cochleaimplantat  Maria Einer CI-pedagog  CI-teamet i Göteborg </vt:lpstr>
      <vt:lpstr>Vilka har jag pratat med? Sammanställning av uppföljningsenkäter, år 2011-2018 </vt:lpstr>
      <vt:lpstr>Vad påverkar CI-hörseln?</vt:lpstr>
      <vt:lpstr>Används CI?</vt:lpstr>
      <vt:lpstr>Används hörapparat?</vt:lpstr>
      <vt:lpstr>    Tinnitusbesvär på CI-sidan  2-årsuppföljning                     Saknade data Före: 103 pers Nuläge: 53 pers  </vt:lpstr>
      <vt:lpstr>PowerPoint-presentation</vt:lpstr>
      <vt:lpstr>Balans</vt:lpstr>
      <vt:lpstr>Används telefon?</vt:lpstr>
      <vt:lpstr>Telefon</vt:lpstr>
      <vt:lpstr>Telefon</vt:lpstr>
      <vt:lpstr>Telefon</vt:lpstr>
      <vt:lpstr>Hur upplever du musik?</vt:lpstr>
      <vt:lpstr>PowerPoint-presentation</vt:lpstr>
      <vt:lpstr>Har CI förändrat din förmåga att  kommunicera med andra människor?</vt:lpstr>
      <vt:lpstr>Värdera graden av KOMMUNIKATIONSHJÄLP du får av CI:                Data saknas: I bilen: 88, Utomhus: 102, Med många: 91, Liten grupp: 95, Åhörare: 94.       </vt:lpstr>
      <vt:lpstr>Har CI förändrat ditt tal?</vt:lpstr>
      <vt:lpstr>Data saknas: Tal i tyst miljö: 41 personer, Tal i ljudrik miljö: 50 personer, Omgivningsljud: 41 personer</vt:lpstr>
      <vt:lpstr>Vad uppskattar du mest med CI?</vt:lpstr>
      <vt:lpstr>Vad uppskattar du med CI?</vt:lpstr>
      <vt:lpstr>Vad uppskattar du med CI?</vt:lpstr>
      <vt:lpstr>Vad är det sämsta med CI?  1-årsuppföljning</vt:lpstr>
      <vt:lpstr>Vad är det sämsta med CI?</vt:lpstr>
      <vt:lpstr>Vad är det sämsta med CI?</vt:lpstr>
      <vt:lpstr>Om du fick möjlighet att ompröva operationsbeslutet, skulle du göra samma val?</vt:lpstr>
      <vt:lpstr>Om du fick möjlighet att ompröva operationsbeslutet, skulle du göra samma val?</vt:lpstr>
      <vt:lpstr>NEJ, AVBÖJA OPERATIONEN</vt:lpstr>
      <vt:lpstr>JAG ÄR TVEKSAM</vt:lpstr>
      <vt:lpstr>Om du fick möjlighet att ompröva operationsbeslutet, skulle du göra samma val?</vt:lpstr>
      <vt:lpstr>Ta med dig:  VÅGA PRATA OM CI!</vt:lpstr>
      <vt:lpstr>TACK!</vt:lpstr>
      <vt:lpstr>Hur många har CI i Sverige?</vt:lpstr>
      <vt:lpstr>PowerPoint-presentation</vt:lpstr>
    </vt:vector>
  </TitlesOfParts>
  <Company>Västra Götalandsregionen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 leva med cochleaimplantat</dc:title>
  <dc:creator>Maria Einer</dc:creator>
  <cp:lastModifiedBy>Maria Einer</cp:lastModifiedBy>
  <cp:revision>90</cp:revision>
  <cp:lastPrinted>2019-04-29T16:42:57Z</cp:lastPrinted>
  <dcterms:created xsi:type="dcterms:W3CDTF">2019-04-29T05:54:05Z</dcterms:created>
  <dcterms:modified xsi:type="dcterms:W3CDTF">2019-05-02T15:23:37Z</dcterms:modified>
</cp:coreProperties>
</file>