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B44"/>
    <a:srgbClr val="4D9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E6714-C185-42B6-9A17-8C48D4F0FF63}" type="datetimeFigureOut">
              <a:rPr lang="sv-SE" smtClean="0"/>
              <a:t>2020-11-03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14D5-0DCF-449F-A61D-A38E408CD4D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0214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E6714-C185-42B6-9A17-8C48D4F0FF63}" type="datetimeFigureOut">
              <a:rPr lang="sv-SE" smtClean="0"/>
              <a:t>2020-11-03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14D5-0DCF-449F-A61D-A38E408CD4D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9352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E6714-C185-42B6-9A17-8C48D4F0FF63}" type="datetimeFigureOut">
              <a:rPr lang="sv-SE" smtClean="0"/>
              <a:t>2020-11-03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14D5-0DCF-449F-A61D-A38E408CD4D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4419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E6714-C185-42B6-9A17-8C48D4F0FF63}" type="datetimeFigureOut">
              <a:rPr lang="sv-SE" smtClean="0"/>
              <a:t>2020-11-03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14D5-0DCF-449F-A61D-A38E408CD4D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9528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E6714-C185-42B6-9A17-8C48D4F0FF63}" type="datetimeFigureOut">
              <a:rPr lang="sv-SE" smtClean="0"/>
              <a:t>2020-11-03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14D5-0DCF-449F-A61D-A38E408CD4D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962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E6714-C185-42B6-9A17-8C48D4F0FF63}" type="datetimeFigureOut">
              <a:rPr lang="sv-SE" smtClean="0"/>
              <a:t>2020-11-03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14D5-0DCF-449F-A61D-A38E408CD4D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5022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E6714-C185-42B6-9A17-8C48D4F0FF63}" type="datetimeFigureOut">
              <a:rPr lang="sv-SE" smtClean="0"/>
              <a:t>2020-11-03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14D5-0DCF-449F-A61D-A38E408CD4D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6217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E6714-C185-42B6-9A17-8C48D4F0FF63}" type="datetimeFigureOut">
              <a:rPr lang="sv-SE" smtClean="0"/>
              <a:t>2020-11-03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14D5-0DCF-449F-A61D-A38E408CD4D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2830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E6714-C185-42B6-9A17-8C48D4F0FF63}" type="datetimeFigureOut">
              <a:rPr lang="sv-SE" smtClean="0"/>
              <a:t>2020-11-03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14D5-0DCF-449F-A61D-A38E408CD4D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5342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E6714-C185-42B6-9A17-8C48D4F0FF63}" type="datetimeFigureOut">
              <a:rPr lang="sv-SE" smtClean="0"/>
              <a:t>2020-11-03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14D5-0DCF-449F-A61D-A38E408CD4D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1421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E6714-C185-42B6-9A17-8C48D4F0FF63}" type="datetimeFigureOut">
              <a:rPr lang="sv-SE" smtClean="0"/>
              <a:t>2020-11-03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14D5-0DCF-449F-A61D-A38E408CD4D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4269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E6714-C185-42B6-9A17-8C48D4F0FF63}" type="datetimeFigureOut">
              <a:rPr lang="sv-SE" smtClean="0"/>
              <a:t>2020-11-03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C14D5-0DCF-449F-A61D-A38E408CD4D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4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0048AB6E-4AB8-46BB-9D11-12A70C474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81" y="2902591"/>
            <a:ext cx="10200250" cy="104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74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99E1B9-B94F-4724-81B9-0D0225A8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>
                <a:solidFill>
                  <a:srgbClr val="4D9799"/>
                </a:solidFill>
                <a:latin typeface="Corbel" panose="020B0503020204020204" pitchFamily="34" charset="0"/>
              </a:rPr>
              <a:t>Lika förutsättningar- likvärdighet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81DAEA0-0B77-4D9D-963D-A2E6D516C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000" dirty="0">
                <a:latin typeface="Corbel" panose="020B0503020204020204" pitchFamily="34" charset="0"/>
              </a:rPr>
              <a:t>Inkludera – inte exkludera. </a:t>
            </a:r>
          </a:p>
          <a:p>
            <a:r>
              <a:rPr lang="sv-SE" sz="2000" dirty="0">
                <a:latin typeface="Corbel" panose="020B0503020204020204" pitchFamily="34" charset="0"/>
              </a:rPr>
              <a:t>Gemenskap.</a:t>
            </a:r>
          </a:p>
          <a:p>
            <a:r>
              <a:rPr lang="sv-SE" sz="2000" dirty="0">
                <a:latin typeface="Corbel" panose="020B0503020204020204" pitchFamily="34" charset="0"/>
              </a:rPr>
              <a:t>Alla elever vill lyckas. </a:t>
            </a:r>
          </a:p>
          <a:p>
            <a:r>
              <a:rPr lang="sv-SE" sz="2000" dirty="0">
                <a:latin typeface="Corbel" panose="020B0503020204020204" pitchFamily="34" charset="0"/>
              </a:rPr>
              <a:t>Nya elever –hemmasittare, autism, </a:t>
            </a:r>
            <a:r>
              <a:rPr lang="sv-SE" sz="2000" dirty="0" err="1">
                <a:latin typeface="Corbel" panose="020B0503020204020204" pitchFamily="34" charset="0"/>
              </a:rPr>
              <a:t>adhd</a:t>
            </a:r>
            <a:r>
              <a:rPr lang="sv-SE" sz="2000" dirty="0">
                <a:latin typeface="Corbel" panose="020B0503020204020204" pitchFamily="34" charset="0"/>
              </a:rPr>
              <a:t>.</a:t>
            </a:r>
          </a:p>
          <a:p>
            <a:r>
              <a:rPr lang="sv-SE" sz="2000" dirty="0">
                <a:latin typeface="Corbel" panose="020B0503020204020204" pitchFamily="34" charset="0"/>
              </a:rPr>
              <a:t>Inga elevstödjare.</a:t>
            </a:r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EF788A-DF93-4795-8DAA-12A3E88DC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36" y="6361589"/>
            <a:ext cx="2430535" cy="2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14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A4FD24E9-1366-412B-8F02-8FCBB7F1B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26" y="1465405"/>
            <a:ext cx="5201092" cy="3900819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50F5BCA4-F686-46F1-AEA0-7801410BC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046" y="1475628"/>
            <a:ext cx="5201091" cy="3900819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D83CC6F6-A076-46D2-A62A-85408B9CD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36" y="6361589"/>
            <a:ext cx="2430535" cy="2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91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99E1B9-B94F-4724-81B9-0D0225A8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>
                <a:solidFill>
                  <a:srgbClr val="4D9799"/>
                </a:solidFill>
                <a:latin typeface="Corbel" panose="020B0503020204020204" pitchFamily="34" charset="0"/>
              </a:rPr>
              <a:t>Resultat – kort sikt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81DAEA0-0B77-4D9D-963D-A2E6D516C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000" dirty="0">
                <a:latin typeface="Corbel" panose="020B0503020204020204" pitchFamily="34" charset="0"/>
              </a:rPr>
              <a:t>Ökad trygghet och </a:t>
            </a:r>
            <a:r>
              <a:rPr lang="sv-SE" sz="2000" dirty="0" err="1">
                <a:latin typeface="Corbel" panose="020B0503020204020204" pitchFamily="34" charset="0"/>
              </a:rPr>
              <a:t>studiero</a:t>
            </a:r>
            <a:r>
              <a:rPr lang="sv-SE" sz="2000" dirty="0">
                <a:latin typeface="Corbel" panose="020B0503020204020204" pitchFamily="34" charset="0"/>
              </a:rPr>
              <a:t> i skolan.</a:t>
            </a:r>
          </a:p>
          <a:p>
            <a:r>
              <a:rPr lang="sv-SE" sz="2000" dirty="0">
                <a:latin typeface="Corbel" panose="020B0503020204020204" pitchFamily="34" charset="0"/>
              </a:rPr>
              <a:t>Elever med negativa erfarenheter vänds till positiva. </a:t>
            </a:r>
          </a:p>
          <a:p>
            <a:r>
              <a:rPr lang="sv-SE" sz="2000" dirty="0">
                <a:latin typeface="Corbel" panose="020B0503020204020204" pitchFamily="34" charset="0"/>
              </a:rPr>
              <a:t>Inga elever sitter i grupprum/exkludering. </a:t>
            </a:r>
          </a:p>
          <a:p>
            <a:r>
              <a:rPr lang="sv-SE" sz="2000" dirty="0">
                <a:latin typeface="Corbel" panose="020B0503020204020204" pitchFamily="34" charset="0"/>
              </a:rPr>
              <a:t>Minskning gällande kränkningar ca 30%.</a:t>
            </a:r>
          </a:p>
          <a:p>
            <a:r>
              <a:rPr lang="sv-SE" sz="2000" dirty="0">
                <a:latin typeface="Corbel" panose="020B0503020204020204" pitchFamily="34" charset="0"/>
              </a:rPr>
              <a:t>Inkludering för alla elever.</a:t>
            </a:r>
          </a:p>
          <a:p>
            <a:r>
              <a:rPr lang="sv-SE" sz="2000" dirty="0">
                <a:latin typeface="Corbel" panose="020B0503020204020204" pitchFamily="34" charset="0"/>
              </a:rPr>
              <a:t>Likvärdig utbildning för alla elever.</a:t>
            </a:r>
          </a:p>
          <a:p>
            <a:r>
              <a:rPr lang="sv-SE" sz="2000" dirty="0">
                <a:latin typeface="Corbel" panose="020B0503020204020204" pitchFamily="34" charset="0"/>
              </a:rPr>
              <a:t>Minskning av elevstödjare med 90%. </a:t>
            </a:r>
          </a:p>
          <a:p>
            <a:r>
              <a:rPr lang="sv-SE" sz="2000" dirty="0">
                <a:latin typeface="Corbel" panose="020B0503020204020204" pitchFamily="34" charset="0"/>
              </a:rPr>
              <a:t>Sex nya elever - fullt ut i klass, en elev som aldrig varit i klass, hemmasittare och särskild undervisningsgrupp.</a:t>
            </a:r>
          </a:p>
          <a:p>
            <a:r>
              <a:rPr lang="sv-SE" sz="2000" dirty="0">
                <a:latin typeface="Corbel" panose="020B0503020204020204" pitchFamily="34" charset="0"/>
              </a:rPr>
              <a:t>Kommunens elevenkät gällande elevens arbetsmiljö visar att Elmeskolan ligger på över 90% av nöjda elever gällande trygghet och studiero. Från 2018 där vi låg på 60%, så en fantastisk ökning.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1C9DE5C-50E0-43F8-86C1-21814CE6E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36" y="6361589"/>
            <a:ext cx="2430535" cy="2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59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99E1B9-B94F-4724-81B9-0D0225A8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>
                <a:solidFill>
                  <a:srgbClr val="4D9799"/>
                </a:solidFill>
                <a:latin typeface="Corbel" panose="020B0503020204020204" pitchFamily="34" charset="0"/>
              </a:rPr>
              <a:t>Långsiktiga mål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81DAEA0-0B77-4D9D-963D-A2E6D516C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sv-SE" sz="2000" dirty="0">
                <a:latin typeface="Corbel" panose="020B0503020204020204" pitchFamily="34" charset="0"/>
              </a:rPr>
              <a:t>Att se till att eleverna känner sig trygga i sina kontorslandskap. </a:t>
            </a:r>
          </a:p>
          <a:p>
            <a:pPr lvl="0"/>
            <a:r>
              <a:rPr lang="sv-SE" sz="2000" dirty="0">
                <a:latin typeface="Corbel" panose="020B0503020204020204" pitchFamily="34" charset="0"/>
              </a:rPr>
              <a:t>Att medvetet arbeta med pedagogisk personal så att de kan stödja eleverna i förändringsprocessen. </a:t>
            </a:r>
          </a:p>
          <a:p>
            <a:pPr lvl="0"/>
            <a:r>
              <a:rPr lang="sv-SE" sz="2000" dirty="0">
                <a:latin typeface="Corbel" panose="020B0503020204020204" pitchFamily="34" charset="0"/>
              </a:rPr>
              <a:t>Höjd måluppfyllelse och ökad likvärdighet, alla elever får samma förutsättningar i anpassningarna.</a:t>
            </a:r>
          </a:p>
          <a:p>
            <a:pPr lvl="0"/>
            <a:r>
              <a:rPr lang="sv-SE" sz="2000" dirty="0">
                <a:latin typeface="Corbel" panose="020B0503020204020204" pitchFamily="34" charset="0"/>
              </a:rPr>
              <a:t>Ökad inkludering för eleverna i klassrumsmiljö.</a:t>
            </a:r>
          </a:p>
          <a:p>
            <a:pPr lvl="0"/>
            <a:r>
              <a:rPr lang="sv-SE" sz="2000" dirty="0">
                <a:latin typeface="Corbel" panose="020B0503020204020204" pitchFamily="34" charset="0"/>
              </a:rPr>
              <a:t>Inga hemmasittare. </a:t>
            </a:r>
          </a:p>
          <a:p>
            <a:pPr lvl="0"/>
            <a:r>
              <a:rPr lang="sv-SE" sz="2000" dirty="0">
                <a:latin typeface="Corbel" panose="020B0503020204020204" pitchFamily="34" charset="0"/>
              </a:rPr>
              <a:t>Att befästa kulturen på skolan att vi arbetar med lärmiljön.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90EBD0F-9F79-4FDA-8F75-20CF8969F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36" y="6361589"/>
            <a:ext cx="2430535" cy="2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88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EAADD52-9BB9-4CBA-852E-A3FB3A88C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>
                <a:solidFill>
                  <a:srgbClr val="4D9799"/>
                </a:solidFill>
                <a:latin typeface="Corbel" panose="020B0503020204020204" pitchFamily="34" charset="0"/>
              </a:rPr>
              <a:t>Vill</a:t>
            </a:r>
            <a:r>
              <a:rPr lang="en-US" sz="4000" dirty="0">
                <a:solidFill>
                  <a:srgbClr val="4D9799"/>
                </a:solidFill>
                <a:latin typeface="Corbel" panose="020B0503020204020204" pitchFamily="34" charset="0"/>
              </a:rPr>
              <a:t> du </a:t>
            </a:r>
            <a:r>
              <a:rPr lang="en-US" sz="4000" dirty="0" err="1">
                <a:solidFill>
                  <a:srgbClr val="4D9799"/>
                </a:solidFill>
                <a:latin typeface="Corbel" panose="020B0503020204020204" pitchFamily="34" charset="0"/>
              </a:rPr>
              <a:t>veta</a:t>
            </a:r>
            <a:r>
              <a:rPr lang="en-US" sz="4000" dirty="0">
                <a:solidFill>
                  <a:srgbClr val="4D9799"/>
                </a:solidFill>
                <a:latin typeface="Corbel" panose="020B0503020204020204" pitchFamily="34" charset="0"/>
              </a:rPr>
              <a:t> </a:t>
            </a:r>
            <a:r>
              <a:rPr lang="en-US" sz="4000" dirty="0" err="1">
                <a:solidFill>
                  <a:srgbClr val="4D9799"/>
                </a:solidFill>
                <a:latin typeface="Corbel" panose="020B0503020204020204" pitchFamily="34" charset="0"/>
              </a:rPr>
              <a:t>mer</a:t>
            </a:r>
            <a:r>
              <a:rPr lang="en-US" sz="4000" dirty="0">
                <a:solidFill>
                  <a:srgbClr val="4D9799"/>
                </a:solidFill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3CDE3776-1269-4732-905A-38AB825DB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3" b="6539"/>
          <a:stretch/>
        </p:blipFill>
        <p:spPr>
          <a:xfrm rot="5400000">
            <a:off x="-1330751" y="1330752"/>
            <a:ext cx="6858000" cy="4196496"/>
          </a:xfrm>
          <a:prstGeom prst="rect">
            <a:avLst/>
          </a:prstGeom>
          <a:effectLst/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5532985-7137-4D4B-A25D-AD736BBDB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53734" y="2409830"/>
            <a:ext cx="6798539" cy="3705217"/>
          </a:xfrm>
        </p:spPr>
        <p:txBody>
          <a:bodyPr vert="horz" lIns="91440" tIns="45720" rIns="91440" bIns="45720" rtlCol="0">
            <a:normAutofit/>
          </a:bodyPr>
          <a:lstStyle/>
          <a:p>
            <a:pPr marL="57150"/>
            <a:r>
              <a:rPr lang="en-US" sz="2000" dirty="0" err="1">
                <a:latin typeface="Corbel" panose="020B0503020204020204" pitchFamily="34" charset="0"/>
              </a:rPr>
              <a:t>Kontakta</a:t>
            </a:r>
            <a:r>
              <a:rPr lang="en-US" sz="2000" dirty="0">
                <a:latin typeface="Corbel" panose="020B0503020204020204" pitchFamily="34" charset="0"/>
              </a:rPr>
              <a:t> Eva-Lena </a:t>
            </a:r>
            <a:r>
              <a:rPr lang="en-US" sz="2000" dirty="0" err="1">
                <a:latin typeface="Corbel" panose="020B0503020204020204" pitchFamily="34" charset="0"/>
              </a:rPr>
              <a:t>Brafield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n-US" sz="2000" dirty="0" err="1">
                <a:latin typeface="Corbel" panose="020B0503020204020204" pitchFamily="34" charset="0"/>
              </a:rPr>
              <a:t>för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n-US" sz="2000" dirty="0" err="1">
                <a:latin typeface="Corbel" panose="020B0503020204020204" pitchFamily="34" charset="0"/>
              </a:rPr>
              <a:t>frågor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n-US" sz="2000" dirty="0" err="1">
                <a:latin typeface="Corbel" panose="020B0503020204020204" pitchFamily="34" charset="0"/>
              </a:rPr>
              <a:t>eller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n-US" sz="2000" dirty="0" err="1">
                <a:latin typeface="Corbel" panose="020B0503020204020204" pitchFamily="34" charset="0"/>
              </a:rPr>
              <a:t>för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n-US" sz="2000" dirty="0" err="1">
                <a:latin typeface="Corbel" panose="020B0503020204020204" pitchFamily="34" charset="0"/>
              </a:rPr>
              <a:t>att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n-US" sz="2000" dirty="0" err="1">
                <a:latin typeface="Corbel" panose="020B0503020204020204" pitchFamily="34" charset="0"/>
              </a:rPr>
              <a:t>boka</a:t>
            </a:r>
            <a:r>
              <a:rPr lang="en-US" sz="2000" dirty="0">
                <a:latin typeface="Corbel" panose="020B0503020204020204" pitchFamily="34" charset="0"/>
              </a:rPr>
              <a:t> in </a:t>
            </a:r>
            <a:r>
              <a:rPr lang="en-US" sz="2000" dirty="0" err="1">
                <a:latin typeface="Corbel" panose="020B0503020204020204" pitchFamily="34" charset="0"/>
              </a:rPr>
              <a:t>ett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n-US" sz="2000" dirty="0" err="1">
                <a:latin typeface="Corbel" panose="020B0503020204020204" pitchFamily="34" charset="0"/>
              </a:rPr>
              <a:t>besök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n-US" sz="2000" dirty="0" err="1">
                <a:latin typeface="Corbel" panose="020B0503020204020204" pitchFamily="34" charset="0"/>
              </a:rPr>
              <a:t>på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n-US" sz="2000" dirty="0" err="1">
                <a:latin typeface="Corbel" panose="020B0503020204020204" pitchFamily="34" charset="0"/>
              </a:rPr>
              <a:t>Elmeskolan</a:t>
            </a:r>
            <a:r>
              <a:rPr lang="en-US" sz="2000" dirty="0">
                <a:latin typeface="Corbel" panose="020B0503020204020204" pitchFamily="34" charset="0"/>
              </a:rPr>
              <a:t>.</a:t>
            </a:r>
          </a:p>
          <a:p>
            <a:pPr marL="57150"/>
            <a:endParaRPr lang="en-US" sz="2000" dirty="0">
              <a:latin typeface="Corbel" panose="020B0503020204020204" pitchFamily="34" charset="0"/>
            </a:endParaRPr>
          </a:p>
          <a:p>
            <a:pPr marL="57150"/>
            <a:r>
              <a:rPr lang="en-US" sz="2000" dirty="0">
                <a:latin typeface="Corbel" panose="020B0503020204020204" pitchFamily="34" charset="0"/>
              </a:rPr>
              <a:t>Mail: eva-lena.brafield@almhult.se</a:t>
            </a:r>
            <a:br>
              <a:rPr lang="en-US" sz="2000" dirty="0">
                <a:latin typeface="Corbel" panose="020B0503020204020204" pitchFamily="34" charset="0"/>
              </a:rPr>
            </a:br>
            <a:r>
              <a:rPr lang="en-US" sz="2000" dirty="0">
                <a:latin typeface="Corbel" panose="020B0503020204020204" pitchFamily="34" charset="0"/>
              </a:rPr>
              <a:t>Tel: 072 – 316 95 13</a:t>
            </a:r>
            <a:endParaRPr lang="en-US" sz="2000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62F1DA56-8543-4FA0-9BC5-0C47B1C60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36" y="6361589"/>
            <a:ext cx="2430535" cy="2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1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0048AB6E-4AB8-46BB-9D11-12A70C474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81" y="2902591"/>
            <a:ext cx="10200250" cy="1048624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B2329F45-67E1-4560-A0D3-B5BD884FBF0D}"/>
              </a:ext>
            </a:extLst>
          </p:cNvPr>
          <p:cNvSpPr txBox="1"/>
          <p:nvPr/>
        </p:nvSpPr>
        <p:spPr>
          <a:xfrm>
            <a:off x="8615494" y="4089820"/>
            <a:ext cx="2751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i="1" dirty="0">
                <a:solidFill>
                  <a:srgbClr val="2E7B44"/>
                </a:solidFill>
                <a:latin typeface="Corbel" panose="020B0503020204020204" pitchFamily="34" charset="0"/>
              </a:rPr>
              <a:t>I samarbete med Lekolar</a:t>
            </a:r>
          </a:p>
        </p:txBody>
      </p:sp>
    </p:spTree>
    <p:extLst>
      <p:ext uri="{BB962C8B-B14F-4D97-AF65-F5344CB8AC3E}">
        <p14:creationId xmlns:p14="http://schemas.microsoft.com/office/powerpoint/2010/main" val="1463861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B11E1E5-614D-4EF3-A6DD-91EF6456E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56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99E1B9-B94F-4724-81B9-0D0225A8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>
                <a:solidFill>
                  <a:srgbClr val="4D9799"/>
                </a:solidFill>
                <a:latin typeface="Corbel" panose="020B0503020204020204" pitchFamily="34" charset="0"/>
              </a:rPr>
              <a:t>Arbetsplatsen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EF788A-DF93-4795-8DAA-12A3E88DC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36" y="6361589"/>
            <a:ext cx="2430535" cy="249868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085DC173-2FEC-421C-AB83-F8117BC74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93334"/>
            <a:ext cx="2229613" cy="267132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AF005D2-1CA2-499E-90C7-E481778C2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752" y="2363362"/>
            <a:ext cx="2111840" cy="213127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631F6591-2188-46C2-9D99-569C03109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396" y="2487946"/>
            <a:ext cx="1417691" cy="1882108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626E99-3EA5-47AF-A094-9ADC29E17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1058" y="2093334"/>
            <a:ext cx="2077414" cy="2679366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1730D6FE-0B09-4471-82A2-AC14F8FD88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4279" y="1898214"/>
            <a:ext cx="2064907" cy="30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28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99E1B9-B94F-4724-81B9-0D0225A8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>
                <a:solidFill>
                  <a:srgbClr val="4D9799"/>
                </a:solidFill>
                <a:latin typeface="Corbel" panose="020B0503020204020204" pitchFamily="34" charset="0"/>
              </a:rPr>
              <a:t>Samlingsbordet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EF788A-DF93-4795-8DAA-12A3E88DC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36" y="6361589"/>
            <a:ext cx="2430535" cy="249868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7761A14-1CD2-4366-AFB8-46EF64088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23705"/>
            <a:ext cx="2245797" cy="2096077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7BF69133-CC88-4EEB-8E9A-B4993F2F9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935" y="2177473"/>
            <a:ext cx="1620722" cy="254230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36550CB1-D467-482D-95F7-9E2FA3CD2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6595" y="2435513"/>
            <a:ext cx="1896689" cy="220749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777A9101-9B69-4C3C-B072-F588308103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4222" y="2435513"/>
            <a:ext cx="1801442" cy="198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22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99E1B9-B94F-4724-81B9-0D0225A8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>
                <a:solidFill>
                  <a:srgbClr val="4D9799"/>
                </a:solidFill>
                <a:latin typeface="Corbel" panose="020B0503020204020204" pitchFamily="34" charset="0"/>
              </a:rPr>
              <a:t>Presentationsytan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EF788A-DF93-4795-8DAA-12A3E88DC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36" y="6361589"/>
            <a:ext cx="2430535" cy="249868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52AD4A0-3EA0-48C5-9629-F8744EEF8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88" y="2140495"/>
            <a:ext cx="2597582" cy="198127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2B6E2C9-9FED-4345-8C76-422DB980C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106" y="3199937"/>
            <a:ext cx="1161894" cy="14294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C5D67527-F923-4060-B1F4-7326F22CB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874" y="1987731"/>
            <a:ext cx="1998858" cy="214601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3428D00D-D17B-4F8A-BFEE-BA12ADEE42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3748" y="3199937"/>
            <a:ext cx="1553974" cy="2416532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6BB3D8E2-09F5-47BF-B3A1-FA97B515B5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4243" y="451542"/>
            <a:ext cx="3390900" cy="2714625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43CEAA63-D743-4782-A0E6-17B674DCDE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2332" y="4571572"/>
            <a:ext cx="4585698" cy="172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86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EAADD52-9BB9-4CBA-852E-A3FB3A88C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>
                <a:solidFill>
                  <a:srgbClr val="4D9799"/>
                </a:solidFill>
                <a:latin typeface="Corbel" panose="020B0503020204020204" pitchFamily="34" charset="0"/>
              </a:rPr>
              <a:t>Elmeskolan</a:t>
            </a:r>
            <a:r>
              <a:rPr lang="en-US" sz="4000" dirty="0">
                <a:solidFill>
                  <a:srgbClr val="4D9799"/>
                </a:solidFill>
                <a:latin typeface="Corbel" panose="020B0503020204020204" pitchFamily="34" charset="0"/>
              </a:rPr>
              <a:t> </a:t>
            </a:r>
            <a:r>
              <a:rPr lang="en-US" sz="4000" dirty="0" err="1">
                <a:solidFill>
                  <a:srgbClr val="4D9799"/>
                </a:solidFill>
                <a:latin typeface="Corbel" panose="020B0503020204020204" pitchFamily="34" charset="0"/>
              </a:rPr>
              <a:t>i</a:t>
            </a:r>
            <a:r>
              <a:rPr lang="en-US" sz="4000" dirty="0">
                <a:solidFill>
                  <a:srgbClr val="4D9799"/>
                </a:solidFill>
                <a:latin typeface="Corbel" panose="020B0503020204020204" pitchFamily="34" charset="0"/>
              </a:rPr>
              <a:t> </a:t>
            </a:r>
            <a:r>
              <a:rPr lang="en-US" sz="4000" dirty="0" err="1">
                <a:solidFill>
                  <a:srgbClr val="4D9799"/>
                </a:solidFill>
                <a:latin typeface="Corbel" panose="020B0503020204020204" pitchFamily="34" charset="0"/>
              </a:rPr>
              <a:t>Älmhult</a:t>
            </a:r>
            <a:endParaRPr lang="en-US" sz="4000" dirty="0">
              <a:solidFill>
                <a:srgbClr val="4D9799"/>
              </a:solidFill>
              <a:latin typeface="Corbel" panose="020B0503020204020204" pitchFamily="34" charset="0"/>
            </a:endParaRPr>
          </a:p>
        </p:txBody>
      </p:sp>
      <p:pic>
        <p:nvPicPr>
          <p:cNvPr id="8" name="Platshållare för innehåll 7" descr="En bild som visar inomhus, rum, bibliotek, bor&#10;&#10;Automatiskt genererad beskrivning">
            <a:extLst>
              <a:ext uri="{FF2B5EF4-FFF2-40B4-BE49-F238E27FC236}">
                <a16:creationId xmlns:a16="http://schemas.microsoft.com/office/drawing/2014/main" id="{3CDE3776-1269-4732-905A-38AB825DB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8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5532985-7137-4D4B-A25D-AD736BBDB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53734" y="2409830"/>
            <a:ext cx="6798539" cy="3705217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orbel" panose="020B0503020204020204" pitchFamily="34" charset="0"/>
              </a:rPr>
              <a:t>Nystartad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n-US" sz="2000" dirty="0" err="1">
                <a:latin typeface="Corbel" panose="020B0503020204020204" pitchFamily="34" charset="0"/>
              </a:rPr>
              <a:t>skola</a:t>
            </a:r>
            <a:r>
              <a:rPr lang="en-US" sz="2000" dirty="0">
                <a:latin typeface="Corbel" panose="020B0503020204020204" pitchFamily="34" charset="0"/>
              </a:rPr>
              <a:t> – </a:t>
            </a:r>
            <a:r>
              <a:rPr lang="en-US" sz="2000" dirty="0" err="1">
                <a:latin typeface="Corbel" panose="020B0503020204020204" pitchFamily="34" charset="0"/>
              </a:rPr>
              <a:t>augusti</a:t>
            </a:r>
            <a:r>
              <a:rPr lang="en-US" sz="2000" dirty="0">
                <a:latin typeface="Corbel" panose="020B0503020204020204" pitchFamily="34" charset="0"/>
              </a:rPr>
              <a:t> 2017, </a:t>
            </a:r>
            <a:r>
              <a:rPr lang="en-US" sz="2000" dirty="0" err="1">
                <a:latin typeface="Corbel" panose="020B0503020204020204" pitchFamily="34" charset="0"/>
              </a:rPr>
              <a:t>tvåparallell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n-US" sz="2000" dirty="0" err="1">
                <a:latin typeface="Corbel" panose="020B0503020204020204" pitchFamily="34" charset="0"/>
              </a:rPr>
              <a:t>skola</a:t>
            </a:r>
            <a:r>
              <a:rPr lang="en-US" sz="2000" dirty="0">
                <a:latin typeface="Corbel" panose="020B0503020204020204" pitchFamily="34" charset="0"/>
              </a:rPr>
              <a:t> F-6.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orbel" panose="020B0503020204020204" pitchFamily="34" charset="0"/>
              </a:rPr>
              <a:t>Från</a:t>
            </a:r>
            <a:r>
              <a:rPr lang="en-US" sz="2000" dirty="0">
                <a:latin typeface="Corbel" panose="020B0503020204020204" pitchFamily="34" charset="0"/>
              </a:rPr>
              <a:t> 80 till nu 240 </a:t>
            </a:r>
            <a:r>
              <a:rPr lang="en-US" sz="2000" dirty="0" err="1">
                <a:latin typeface="Corbel" panose="020B0503020204020204" pitchFamily="34" charset="0"/>
              </a:rPr>
              <a:t>elever</a:t>
            </a:r>
            <a:r>
              <a:rPr lang="en-US" sz="2000" dirty="0">
                <a:latin typeface="Corbel" panose="020B0503020204020204" pitchFamily="34" charset="0"/>
              </a:rPr>
              <a:t>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orbel" panose="020B0503020204020204" pitchFamily="34" charset="0"/>
              </a:rPr>
              <a:t>Bråk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n-US" sz="2000" dirty="0" err="1">
                <a:latin typeface="Corbel" panose="020B0503020204020204" pitchFamily="34" charset="0"/>
              </a:rPr>
              <a:t>och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n-US" sz="2000" dirty="0" err="1">
                <a:latin typeface="Corbel" panose="020B0503020204020204" pitchFamily="34" charset="0"/>
              </a:rPr>
              <a:t>kränkningar</a:t>
            </a:r>
            <a:r>
              <a:rPr lang="en-US" sz="2000" dirty="0">
                <a:latin typeface="Corbel" panose="020B0503020204020204" pitchFamily="34" charset="0"/>
              </a:rPr>
              <a:t>.</a:t>
            </a:r>
          </a:p>
          <a:p>
            <a:pPr marL="342900" lvl="0" indent="-2286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latin typeface="Corbel" panose="020B0503020204020204" pitchFamily="34" charset="0"/>
              </a:rPr>
              <a:t>Nyinflyttade</a:t>
            </a:r>
            <a:r>
              <a:rPr lang="en-US" sz="2000" dirty="0">
                <a:latin typeface="Corbel" panose="020B0503020204020204" pitchFamily="34" charset="0"/>
              </a:rPr>
              <a:t>.</a:t>
            </a:r>
          </a:p>
          <a:p>
            <a:pPr marL="342900" lvl="0" indent="-2286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latin typeface="Corbel" panose="020B0503020204020204" pitchFamily="34" charset="0"/>
              </a:rPr>
              <a:t>Studiero</a:t>
            </a:r>
            <a:r>
              <a:rPr lang="en-US" sz="2000" dirty="0">
                <a:latin typeface="Corbel" panose="020B0503020204020204" pitchFamily="34" charset="0"/>
              </a:rPr>
              <a:t>?</a:t>
            </a:r>
          </a:p>
          <a:p>
            <a:pPr marL="342900" lvl="0" indent="-2286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latin typeface="Corbel" panose="020B0503020204020204" pitchFamily="34" charset="0"/>
              </a:rPr>
              <a:t>Trygghet</a:t>
            </a:r>
            <a:r>
              <a:rPr lang="en-US" sz="2000" dirty="0">
                <a:latin typeface="Corbel" panose="020B0503020204020204" pitchFamily="34" charset="0"/>
              </a:rPr>
              <a:t>?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182C9E1F-C158-42E7-B6C6-BC009A214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36" y="6361589"/>
            <a:ext cx="2430535" cy="2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81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EAADD52-9BB9-4CBA-852E-A3FB3A88C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975" y="548464"/>
            <a:ext cx="6798541" cy="16756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>
                <a:solidFill>
                  <a:srgbClr val="4D9799"/>
                </a:solidFill>
                <a:latin typeface="Corbel" panose="020B0503020204020204" pitchFamily="34" charset="0"/>
              </a:rPr>
              <a:t>Vill</a:t>
            </a:r>
            <a:r>
              <a:rPr lang="en-US" sz="4000" dirty="0">
                <a:solidFill>
                  <a:srgbClr val="4D9799"/>
                </a:solidFill>
                <a:latin typeface="Corbel" panose="020B0503020204020204" pitchFamily="34" charset="0"/>
              </a:rPr>
              <a:t> du </a:t>
            </a:r>
            <a:r>
              <a:rPr lang="en-US" sz="4000" dirty="0" err="1">
                <a:solidFill>
                  <a:srgbClr val="4D9799"/>
                </a:solidFill>
                <a:latin typeface="Corbel" panose="020B0503020204020204" pitchFamily="34" charset="0"/>
              </a:rPr>
              <a:t>veta</a:t>
            </a:r>
            <a:r>
              <a:rPr lang="en-US" sz="4000" dirty="0">
                <a:solidFill>
                  <a:srgbClr val="4D9799"/>
                </a:solidFill>
                <a:latin typeface="Corbel" panose="020B0503020204020204" pitchFamily="34" charset="0"/>
              </a:rPr>
              <a:t> </a:t>
            </a:r>
            <a:r>
              <a:rPr lang="en-US" sz="4000" dirty="0" err="1">
                <a:solidFill>
                  <a:srgbClr val="4D9799"/>
                </a:solidFill>
                <a:latin typeface="Corbel" panose="020B0503020204020204" pitchFamily="34" charset="0"/>
              </a:rPr>
              <a:t>mer</a:t>
            </a:r>
            <a:r>
              <a:rPr lang="en-US" sz="4000" dirty="0">
                <a:solidFill>
                  <a:srgbClr val="4D9799"/>
                </a:solidFill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3CDE3776-1269-4732-905A-38AB825DB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"/>
            <a:ext cx="4571999" cy="6857999"/>
          </a:xfrm>
          <a:prstGeom prst="rect">
            <a:avLst/>
          </a:prstGeom>
          <a:effectLst/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5532985-7137-4D4B-A25D-AD736BBDB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70976" y="2409830"/>
            <a:ext cx="6798539" cy="3705217"/>
          </a:xfrm>
        </p:spPr>
        <p:txBody>
          <a:bodyPr vert="horz" lIns="91440" tIns="45720" rIns="91440" bIns="45720" rtlCol="0">
            <a:normAutofit/>
          </a:bodyPr>
          <a:lstStyle/>
          <a:p>
            <a:pPr marL="57150"/>
            <a:r>
              <a:rPr lang="en-US" sz="2000" dirty="0" err="1">
                <a:latin typeface="Corbel" panose="020B0503020204020204" pitchFamily="34" charset="0"/>
              </a:rPr>
              <a:t>Välkommen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n-US" sz="2000" dirty="0" err="1">
                <a:latin typeface="Corbel" panose="020B0503020204020204" pitchFamily="34" charset="0"/>
              </a:rPr>
              <a:t>att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n-US" sz="2000" dirty="0" err="1">
                <a:latin typeface="Corbel" panose="020B0503020204020204" pitchFamily="34" charset="0"/>
              </a:rPr>
              <a:t>kontakta</a:t>
            </a:r>
            <a:r>
              <a:rPr lang="en-US" sz="2000" dirty="0">
                <a:latin typeface="Corbel" panose="020B0503020204020204" pitchFamily="34" charset="0"/>
              </a:rPr>
              <a:t> Jennie Holmgren, </a:t>
            </a:r>
            <a:r>
              <a:rPr lang="en-US" sz="2000" dirty="0" err="1">
                <a:latin typeface="Corbel" panose="020B0503020204020204" pitchFamily="34" charset="0"/>
              </a:rPr>
              <a:t>ansvarig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n-US" sz="2000" dirty="0" err="1">
                <a:latin typeface="Corbel" panose="020B0503020204020204" pitchFamily="34" charset="0"/>
              </a:rPr>
              <a:t>för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n-US" sz="2000" dirty="0" err="1">
                <a:latin typeface="Corbel" panose="020B0503020204020204" pitchFamily="34" charset="0"/>
              </a:rPr>
              <a:t>Elmemodellen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n-US" sz="2000" dirty="0" err="1">
                <a:latin typeface="Corbel" panose="020B0503020204020204" pitchFamily="34" charset="0"/>
              </a:rPr>
              <a:t>på</a:t>
            </a:r>
            <a:r>
              <a:rPr lang="en-US" sz="2000" dirty="0">
                <a:latin typeface="Corbel" panose="020B0503020204020204" pitchFamily="34" charset="0"/>
              </a:rPr>
              <a:t> Lekolar. </a:t>
            </a:r>
          </a:p>
          <a:p>
            <a:pPr marL="57150"/>
            <a:endParaRPr lang="en-US" sz="2000" dirty="0">
              <a:latin typeface="Corbel" panose="020B0503020204020204" pitchFamily="34" charset="0"/>
            </a:endParaRPr>
          </a:p>
          <a:p>
            <a:pPr marL="57150"/>
            <a:r>
              <a:rPr lang="en-US" sz="2000" dirty="0">
                <a:latin typeface="Corbel" panose="020B0503020204020204" pitchFamily="34" charset="0"/>
              </a:rPr>
              <a:t>Mail: jennie.holmgren@lekolar.se</a:t>
            </a:r>
            <a:br>
              <a:rPr lang="en-US" sz="2000" dirty="0">
                <a:latin typeface="Corbel" panose="020B0503020204020204" pitchFamily="34" charset="0"/>
              </a:rPr>
            </a:br>
            <a:r>
              <a:rPr lang="en-US" sz="2000" dirty="0">
                <a:latin typeface="Corbel" panose="020B0503020204020204" pitchFamily="34" charset="0"/>
              </a:rPr>
              <a:t>Tel: 072 – 166 19 29</a:t>
            </a:r>
            <a:endParaRPr lang="en-US" sz="2000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62F1DA56-8543-4FA0-9BC5-0C47B1C60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36" y="6361589"/>
            <a:ext cx="2430535" cy="2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35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99E1B9-B94F-4724-81B9-0D0225A8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>
                <a:solidFill>
                  <a:srgbClr val="4D9799"/>
                </a:solidFill>
                <a:latin typeface="Corbel" panose="020B0503020204020204" pitchFamily="34" charset="0"/>
              </a:rPr>
              <a:t>Bakgrund till förändringen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81DAEA0-0B77-4D9D-963D-A2E6D516C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000" dirty="0">
                <a:latin typeface="Corbel" panose="020B0503020204020204" pitchFamily="34" charset="0"/>
              </a:rPr>
              <a:t>Många kränkningar.</a:t>
            </a:r>
          </a:p>
          <a:p>
            <a:r>
              <a:rPr lang="sv-SE" sz="2000" dirty="0">
                <a:latin typeface="Corbel" panose="020B0503020204020204" pitchFamily="34" charset="0"/>
              </a:rPr>
              <a:t>Ingen trygghet eller </a:t>
            </a:r>
            <a:r>
              <a:rPr lang="sv-SE" sz="2000" dirty="0" err="1">
                <a:latin typeface="Corbel" panose="020B0503020204020204" pitchFamily="34" charset="0"/>
              </a:rPr>
              <a:t>studiero</a:t>
            </a:r>
            <a:r>
              <a:rPr lang="sv-SE" sz="2000" dirty="0">
                <a:latin typeface="Corbel" panose="020B0503020204020204" pitchFamily="34" charset="0"/>
              </a:rPr>
              <a:t>.</a:t>
            </a:r>
          </a:p>
          <a:p>
            <a:r>
              <a:rPr lang="sv-SE" sz="2000" dirty="0">
                <a:latin typeface="Corbel" panose="020B0503020204020204" pitchFamily="34" charset="0"/>
              </a:rPr>
              <a:t>Elever som kände sig utsatta. </a:t>
            </a:r>
          </a:p>
          <a:p>
            <a:r>
              <a:rPr lang="sv-SE" sz="2000" dirty="0">
                <a:latin typeface="Corbel" panose="020B0503020204020204" pitchFamily="34" charset="0"/>
              </a:rPr>
              <a:t>Elever blir förvisade till mindre grupp eller grupprum- exkludering. </a:t>
            </a:r>
          </a:p>
          <a:p>
            <a:r>
              <a:rPr lang="sv-SE" sz="2000" dirty="0">
                <a:latin typeface="Corbel" panose="020B0503020204020204" pitchFamily="34" charset="0"/>
              </a:rPr>
              <a:t>Elevstödjare i varje klass.</a:t>
            </a:r>
          </a:p>
          <a:p>
            <a:r>
              <a:rPr lang="sv-SE" sz="2000" dirty="0">
                <a:latin typeface="Corbel" panose="020B0503020204020204" pitchFamily="34" charset="0"/>
              </a:rPr>
              <a:t>Elever ville byta skola.</a:t>
            </a:r>
          </a:p>
          <a:p>
            <a:r>
              <a:rPr lang="sv-SE" sz="2000" dirty="0">
                <a:latin typeface="Corbel" panose="020B0503020204020204" pitchFamily="34" charset="0"/>
              </a:rPr>
              <a:t>Elever med hög frånvaro.</a:t>
            </a:r>
          </a:p>
          <a:p>
            <a:r>
              <a:rPr lang="sv-SE" sz="2000" dirty="0">
                <a:latin typeface="Corbel" panose="020B0503020204020204" pitchFamily="34" charset="0"/>
              </a:rPr>
              <a:t>Elever som var hemmasittare. </a:t>
            </a:r>
          </a:p>
          <a:p>
            <a:r>
              <a:rPr lang="sv-SE" sz="2000" dirty="0">
                <a:latin typeface="Corbel" panose="020B0503020204020204" pitchFamily="34" charset="0"/>
              </a:rPr>
              <a:t>Arbetsmiljön för pedagogerna var inte hållbar.</a:t>
            </a:r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AD10F26-177F-4DCD-B8F3-258139726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36" y="6361589"/>
            <a:ext cx="2430535" cy="2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87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99E1B9-B94F-4724-81B9-0D0225A8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>
                <a:solidFill>
                  <a:srgbClr val="4D9799"/>
                </a:solidFill>
                <a:latin typeface="Corbel" panose="020B0503020204020204" pitchFamily="34" charset="0"/>
              </a:rPr>
              <a:t>Förändringsprocessen - tydlighet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81DAEA0-0B77-4D9D-963D-A2E6D516C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000" dirty="0">
                <a:latin typeface="Corbel" panose="020B0503020204020204" pitchFamily="34" charset="0"/>
              </a:rPr>
              <a:t>HT 2018 – inspiration.</a:t>
            </a:r>
          </a:p>
          <a:p>
            <a:r>
              <a:rPr lang="sv-SE" sz="2000" dirty="0">
                <a:latin typeface="Corbel" panose="020B0503020204020204" pitchFamily="34" charset="0"/>
              </a:rPr>
              <a:t>APT med pedagogerna – ris och ros.</a:t>
            </a:r>
          </a:p>
          <a:p>
            <a:r>
              <a:rPr lang="sv-SE" sz="2000" dirty="0">
                <a:latin typeface="Corbel" panose="020B0503020204020204" pitchFamily="34" charset="0"/>
              </a:rPr>
              <a:t>Enkät med eleverna.</a:t>
            </a:r>
          </a:p>
          <a:p>
            <a:r>
              <a:rPr lang="sv-SE" sz="2000" dirty="0">
                <a:latin typeface="Corbel" panose="020B0503020204020204" pitchFamily="34" charset="0"/>
              </a:rPr>
              <a:t>Beslut om en ny lärmiljö (Café).</a:t>
            </a:r>
          </a:p>
          <a:p>
            <a:r>
              <a:rPr lang="sv-SE" sz="2000" dirty="0">
                <a:latin typeface="Corbel" panose="020B0503020204020204" pitchFamily="34" charset="0"/>
              </a:rPr>
              <a:t>Tillverkning av skärmar, jullov 2018.</a:t>
            </a:r>
          </a:p>
          <a:p>
            <a:r>
              <a:rPr lang="sv-SE" sz="2000" dirty="0">
                <a:latin typeface="Corbel" panose="020B0503020204020204" pitchFamily="34" charset="0"/>
              </a:rPr>
              <a:t>Fysisk lärmiljö, pedagogisk lärmiljö och social lärmiljö.</a:t>
            </a:r>
          </a:p>
          <a:p>
            <a:endParaRPr lang="sv-SE" sz="20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sv-SE" sz="2000" b="1" dirty="0">
                <a:latin typeface="Corbel" panose="020B0503020204020204" pitchFamily="34" charset="0"/>
              </a:rPr>
              <a:t>Framgångsfaktor</a:t>
            </a:r>
          </a:p>
          <a:p>
            <a:r>
              <a:rPr lang="sv-SE" sz="2000" dirty="0">
                <a:latin typeface="Corbel" panose="020B0503020204020204" pitchFamily="34" charset="0"/>
              </a:rPr>
              <a:t>Ny skola -&gt; förutsättningarna -&gt; ny lösning.</a:t>
            </a:r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6FEEF32-4C67-41FD-898C-08D2BD24B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36" y="6361589"/>
            <a:ext cx="2430535" cy="2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27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EAADD52-9BB9-4CBA-852E-A3FB3A88C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927765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>
                <a:solidFill>
                  <a:srgbClr val="4D9799"/>
                </a:solidFill>
              </a:rPr>
              <a:t>Varför</a:t>
            </a:r>
            <a:r>
              <a:rPr lang="en-US" sz="4000" dirty="0">
                <a:solidFill>
                  <a:srgbClr val="4D9799"/>
                </a:solidFill>
              </a:rPr>
              <a:t> </a:t>
            </a:r>
            <a:r>
              <a:rPr lang="en-US" sz="4000" dirty="0" err="1">
                <a:solidFill>
                  <a:srgbClr val="4D9799"/>
                </a:solidFill>
              </a:rPr>
              <a:t>möjlighet</a:t>
            </a:r>
            <a:r>
              <a:rPr lang="en-US" sz="4000" dirty="0">
                <a:solidFill>
                  <a:srgbClr val="4D9799"/>
                </a:solidFill>
              </a:rPr>
              <a:t> till “</a:t>
            </a:r>
            <a:r>
              <a:rPr lang="en-US" sz="4000" dirty="0" err="1">
                <a:solidFill>
                  <a:srgbClr val="4D9799"/>
                </a:solidFill>
              </a:rPr>
              <a:t>egna</a:t>
            </a:r>
            <a:r>
              <a:rPr lang="en-US" sz="4000" dirty="0">
                <a:solidFill>
                  <a:srgbClr val="4D9799"/>
                </a:solidFill>
              </a:rPr>
              <a:t> </a:t>
            </a:r>
            <a:r>
              <a:rPr lang="en-US" sz="4000" dirty="0" err="1">
                <a:solidFill>
                  <a:srgbClr val="4D9799"/>
                </a:solidFill>
              </a:rPr>
              <a:t>kontor</a:t>
            </a:r>
            <a:r>
              <a:rPr lang="en-US" sz="4000" dirty="0">
                <a:solidFill>
                  <a:srgbClr val="4D9799"/>
                </a:solidFill>
              </a:rPr>
              <a:t>”?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5532985-7137-4D4B-A25D-AD736BBDB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1" y="2962279"/>
            <a:ext cx="3799425" cy="3143241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/>
              <a:t>Avskild plats ger lugn och ro.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/>
              <a:t>Inkludering för alla – exempelvis för elever med diagnoser.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/>
              <a:t>Ingen sticker ut, alla likvärdiga.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/>
              <a:t>Alla har samma hjälpmedel, samma förutsättningar.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3CDE3776-1269-4732-905A-38AB825DB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3" r="15826" b="-1"/>
          <a:stretch/>
        </p:blipFill>
        <p:spPr>
          <a:xfrm>
            <a:off x="5019622" y="10"/>
            <a:ext cx="7181613" cy="6857990"/>
          </a:xfrm>
          <a:prstGeom prst="rect">
            <a:avLst/>
          </a:prstGeom>
          <a:effectLst/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AA73FD7C-4565-4F35-A0F0-1CFD3257D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36" y="6361589"/>
            <a:ext cx="2430535" cy="2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51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AA67CCF3-EB49-4952-ACCB-6A37BB34C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67" y="210589"/>
            <a:ext cx="5564185" cy="4134196"/>
          </a:xfrm>
        </p:spPr>
      </p:pic>
      <p:pic>
        <p:nvPicPr>
          <p:cNvPr id="7" name="Platshållare för innehåll 5" descr="En bild som visar stol, inomhus, bord, fönster&#10;&#10;Automatiskt genererad beskrivning">
            <a:extLst>
              <a:ext uri="{FF2B5EF4-FFF2-40B4-BE49-F238E27FC236}">
                <a16:creationId xmlns:a16="http://schemas.microsoft.com/office/drawing/2014/main" id="{70010797-A31E-421A-ABD3-C57B891A6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04" y="1529542"/>
            <a:ext cx="5788255" cy="454073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65E9D7BF-922B-44E4-ADD3-DFA323D73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36" y="6361589"/>
            <a:ext cx="2430535" cy="2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16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99E1B9-B94F-4724-81B9-0D0225A8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>
                <a:solidFill>
                  <a:srgbClr val="4D9799"/>
                </a:solidFill>
                <a:latin typeface="Corbel" panose="020B0503020204020204" pitchFamily="34" charset="0"/>
              </a:rPr>
              <a:t>Utveckling av den fysiska lärmiljön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81DAEA0-0B77-4D9D-963D-A2E6D516C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sv-SE" sz="2000" dirty="0">
                <a:latin typeface="Corbel" panose="020B0503020204020204" pitchFamily="34" charset="0"/>
              </a:rPr>
              <a:t>Från traditionell miljö till ”egen arbetsplats”.</a:t>
            </a:r>
          </a:p>
          <a:p>
            <a:pPr lvl="1"/>
            <a:r>
              <a:rPr lang="sv-SE" sz="2000" dirty="0">
                <a:latin typeface="Corbel" panose="020B0503020204020204" pitchFamily="34" charset="0"/>
              </a:rPr>
              <a:t>Den fysiska lärmiljön påverkar oss alla. Alla elever har rätt till gemenskap och likvärdighet.</a:t>
            </a:r>
          </a:p>
          <a:p>
            <a:pPr lvl="1"/>
            <a:endParaRPr lang="sv-SE" sz="20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sv-SE" sz="2000" dirty="0">
                <a:latin typeface="Corbel" panose="020B0503020204020204" pitchFamily="34" charset="0"/>
              </a:rPr>
              <a:t>Fler anpassningar:</a:t>
            </a:r>
          </a:p>
          <a:p>
            <a:pPr lvl="1"/>
            <a:r>
              <a:rPr lang="sv-SE" sz="2000" dirty="0">
                <a:latin typeface="Corbel" panose="020B0503020204020204" pitchFamily="34" charset="0"/>
              </a:rPr>
              <a:t>Hörselkåpor</a:t>
            </a:r>
          </a:p>
          <a:p>
            <a:pPr lvl="1"/>
            <a:r>
              <a:rPr lang="sv-SE" sz="2000" dirty="0">
                <a:latin typeface="Corbel" panose="020B0503020204020204" pitchFamily="34" charset="0"/>
              </a:rPr>
              <a:t>Gummiband</a:t>
            </a:r>
          </a:p>
          <a:p>
            <a:pPr lvl="1"/>
            <a:r>
              <a:rPr lang="sv-SE" sz="2000" dirty="0">
                <a:latin typeface="Corbel" panose="020B0503020204020204" pitchFamily="34" charset="0"/>
              </a:rPr>
              <a:t>Stolar </a:t>
            </a:r>
          </a:p>
          <a:p>
            <a:pPr lvl="1"/>
            <a:r>
              <a:rPr lang="sv-SE" sz="2000" dirty="0" err="1">
                <a:latin typeface="Corbel" panose="020B0503020204020204" pitchFamily="34" charset="0"/>
              </a:rPr>
              <a:t>Timetimer</a:t>
            </a:r>
            <a:endParaRPr lang="sv-SE" sz="2000" dirty="0">
              <a:latin typeface="Corbel" panose="020B0503020204020204" pitchFamily="34" charset="0"/>
            </a:endParaRPr>
          </a:p>
          <a:p>
            <a:pPr lvl="1"/>
            <a:r>
              <a:rPr lang="sv-SE" sz="2000" dirty="0" err="1">
                <a:latin typeface="Corbel" panose="020B0503020204020204" pitchFamily="34" charset="0"/>
              </a:rPr>
              <a:t>Bildstöd</a:t>
            </a:r>
            <a:endParaRPr lang="sv-SE" sz="2000" dirty="0">
              <a:latin typeface="Corbel" panose="020B0503020204020204" pitchFamily="34" charset="0"/>
            </a:endParaRPr>
          </a:p>
          <a:p>
            <a:pPr lvl="1"/>
            <a:r>
              <a:rPr lang="sv-SE" sz="2000" dirty="0">
                <a:latin typeface="Corbel" panose="020B0503020204020204" pitchFamily="34" charset="0"/>
              </a:rPr>
              <a:t>Egna schema</a:t>
            </a:r>
          </a:p>
          <a:p>
            <a:pPr lvl="1"/>
            <a:r>
              <a:rPr lang="sv-SE" sz="2000" dirty="0">
                <a:latin typeface="Corbel" panose="020B0503020204020204" pitchFamily="34" charset="0"/>
              </a:rPr>
              <a:t>Egen inredning</a:t>
            </a:r>
          </a:p>
          <a:p>
            <a:endParaRPr lang="sv-SE" dirty="0"/>
          </a:p>
        </p:txBody>
      </p:sp>
      <p:pic>
        <p:nvPicPr>
          <p:cNvPr id="5" name="Bildobjekt 4" descr="En bild som visar inomhus, fönster, skärm, mikrovågsugn&#10;&#10;Automatiskt genererad beskrivning">
            <a:extLst>
              <a:ext uri="{FF2B5EF4-FFF2-40B4-BE49-F238E27FC236}">
                <a16:creationId xmlns:a16="http://schemas.microsoft.com/office/drawing/2014/main" id="{6B16DB5C-C089-41AE-BA6A-D740914F5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713" y="2971889"/>
            <a:ext cx="1670287" cy="2505276"/>
          </a:xfrm>
          <a:prstGeom prst="rect">
            <a:avLst/>
          </a:prstGeom>
        </p:spPr>
      </p:pic>
      <p:pic>
        <p:nvPicPr>
          <p:cNvPr id="7" name="Bildobjekt 6" descr="En bild som visar inomhus, stol, fönster, bord&#10;&#10;Automatiskt genererad beskrivning">
            <a:extLst>
              <a:ext uri="{FF2B5EF4-FFF2-40B4-BE49-F238E27FC236}">
                <a16:creationId xmlns:a16="http://schemas.microsoft.com/office/drawing/2014/main" id="{30058811-0394-48DC-8EA1-949AFC917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002" y="2971889"/>
            <a:ext cx="1670287" cy="2505276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2244A474-2AAC-43F2-B5B5-65E2E0C93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36" y="6361589"/>
            <a:ext cx="2430535" cy="2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69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99E1B9-B94F-4724-81B9-0D0225A8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>
                <a:solidFill>
                  <a:srgbClr val="4D9799"/>
                </a:solidFill>
                <a:latin typeface="Corbel" panose="020B0503020204020204" pitchFamily="34" charset="0"/>
              </a:rPr>
              <a:t>Förändring av pedagogik lärmiljö – </a:t>
            </a:r>
            <a:br>
              <a:rPr lang="sv-SE" sz="4000" dirty="0">
                <a:solidFill>
                  <a:srgbClr val="4D9799"/>
                </a:solidFill>
                <a:latin typeface="Corbel" panose="020B0503020204020204" pitchFamily="34" charset="0"/>
              </a:rPr>
            </a:br>
            <a:r>
              <a:rPr lang="sv-SE" sz="4000" dirty="0">
                <a:solidFill>
                  <a:srgbClr val="4D9799"/>
                </a:solidFill>
                <a:latin typeface="Corbel" panose="020B0503020204020204" pitchFamily="34" charset="0"/>
              </a:rPr>
              <a:t>ny undervisningsmetod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81DAEA0-0B77-4D9D-963D-A2E6D516C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000" dirty="0">
                <a:latin typeface="Corbel" panose="020B0503020204020204" pitchFamily="34" charset="0"/>
              </a:rPr>
              <a:t>Genomgång med </a:t>
            </a:r>
            <a:r>
              <a:rPr lang="sv-SE" sz="2000" b="1" dirty="0">
                <a:latin typeface="Corbel" panose="020B0503020204020204" pitchFamily="34" charset="0"/>
              </a:rPr>
              <a:t>alla</a:t>
            </a:r>
            <a:r>
              <a:rPr lang="sv-SE" sz="2000" dirty="0">
                <a:latin typeface="Corbel" panose="020B0503020204020204" pitchFamily="34" charset="0"/>
              </a:rPr>
              <a:t> elever.</a:t>
            </a:r>
          </a:p>
          <a:p>
            <a:r>
              <a:rPr lang="sv-SE" sz="2000" dirty="0">
                <a:latin typeface="Corbel" panose="020B0503020204020204" pitchFamily="34" charset="0"/>
              </a:rPr>
              <a:t>Genomgång med liten grupp vid behov.</a:t>
            </a:r>
          </a:p>
          <a:p>
            <a:r>
              <a:rPr lang="sv-SE" sz="2000" dirty="0">
                <a:latin typeface="Corbel" panose="020B0503020204020204" pitchFamily="34" charset="0"/>
              </a:rPr>
              <a:t>Lika struktur på alla lektioner.</a:t>
            </a:r>
          </a:p>
          <a:p>
            <a:r>
              <a:rPr lang="sv-SE" sz="2000" dirty="0">
                <a:latin typeface="Corbel" panose="020B0503020204020204" pitchFamily="34" charset="0"/>
              </a:rPr>
              <a:t>Viktigt med egen återkoppling. </a:t>
            </a:r>
          </a:p>
          <a:p>
            <a:endParaRPr lang="sv-SE" dirty="0"/>
          </a:p>
        </p:txBody>
      </p:sp>
      <p:pic>
        <p:nvPicPr>
          <p:cNvPr id="6" name="Bildobjekt 5" descr="En bild som visar inomhus, bord, stol, diskho&#10;&#10;Automatiskt genererad beskrivning">
            <a:extLst>
              <a:ext uri="{FF2B5EF4-FFF2-40B4-BE49-F238E27FC236}">
                <a16:creationId xmlns:a16="http://schemas.microsoft.com/office/drawing/2014/main" id="{5F044241-9E91-48D5-B9B7-2B2DB6F87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77" y="3751263"/>
            <a:ext cx="3069445" cy="2289319"/>
          </a:xfrm>
          <a:prstGeom prst="rect">
            <a:avLst/>
          </a:prstGeom>
        </p:spPr>
      </p:pic>
      <p:pic>
        <p:nvPicPr>
          <p:cNvPr id="9" name="Bildobjekt 8" descr="En bild som visar inomhus, fönster, rum, stol&#10;&#10;Automatiskt genererad beskrivning">
            <a:extLst>
              <a:ext uri="{FF2B5EF4-FFF2-40B4-BE49-F238E27FC236}">
                <a16:creationId xmlns:a16="http://schemas.microsoft.com/office/drawing/2014/main" id="{7F946551-22E7-42FC-87C8-0C8D47B56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51263"/>
            <a:ext cx="3433979" cy="2289319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58CF674A-327C-4419-BED7-25301629F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36" y="6361589"/>
            <a:ext cx="2430535" cy="2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52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B11E1E5-614D-4EF3-A6DD-91EF6456EA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9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504</Words>
  <Application>Microsoft Office PowerPoint</Application>
  <PresentationFormat>Bredbild</PresentationFormat>
  <Paragraphs>84</Paragraphs>
  <Slides>20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Corbel</vt:lpstr>
      <vt:lpstr>Office Theme</vt:lpstr>
      <vt:lpstr>PowerPoint-presentation</vt:lpstr>
      <vt:lpstr>Elmeskolan i Älmhult</vt:lpstr>
      <vt:lpstr>Bakgrund till förändringen</vt:lpstr>
      <vt:lpstr>Förändringsprocessen - tydlighet</vt:lpstr>
      <vt:lpstr>Varför möjlighet till “egna kontor”?</vt:lpstr>
      <vt:lpstr>PowerPoint-presentation</vt:lpstr>
      <vt:lpstr>Utveckling av den fysiska lärmiljön</vt:lpstr>
      <vt:lpstr>Förändring av pedagogik lärmiljö –  ny undervisningsmetod </vt:lpstr>
      <vt:lpstr>PowerPoint-presentation</vt:lpstr>
      <vt:lpstr>Lika förutsättningar- likvärdighet</vt:lpstr>
      <vt:lpstr>PowerPoint-presentation</vt:lpstr>
      <vt:lpstr>Resultat – kort sikt</vt:lpstr>
      <vt:lpstr>Långsiktiga mål</vt:lpstr>
      <vt:lpstr>Vill du veta mer?</vt:lpstr>
      <vt:lpstr>PowerPoint-presentation</vt:lpstr>
      <vt:lpstr>PowerPoint-presentation</vt:lpstr>
      <vt:lpstr>Arbetsplatsen</vt:lpstr>
      <vt:lpstr>Samlingsbordet</vt:lpstr>
      <vt:lpstr>Presentationsytan</vt:lpstr>
      <vt:lpstr>Vill du veta mer?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Emelie Thelin</dc:creator>
  <cp:lastModifiedBy>Eva-Lena Brafield</cp:lastModifiedBy>
  <cp:revision>9</cp:revision>
  <dcterms:created xsi:type="dcterms:W3CDTF">2020-09-16T12:05:11Z</dcterms:created>
  <dcterms:modified xsi:type="dcterms:W3CDTF">2020-11-03T10:55:23Z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9e35c1d-0544-4444-bb99-5d9e66b4d885_Enabled">
    <vt:lpwstr>True</vt:lpwstr>
  </property>
  <property fmtid="{D5CDD505-2E9C-101B-9397-08002B2CF9AE}" pid="3" name="MSIP_Label_a9e35c1d-0544-4444-bb99-5d9e66b4d885_SiteId">
    <vt:lpwstr>f4c06ba7-7fa7-490d-a30d-edbf07b388ca</vt:lpwstr>
  </property>
  <property fmtid="{D5CDD505-2E9C-101B-9397-08002B2CF9AE}" pid="4" name="MSIP_Label_a9e35c1d-0544-4444-bb99-5d9e66b4d885_Owner">
    <vt:lpwstr>eva-lena.brafield@almhult.se</vt:lpwstr>
  </property>
  <property fmtid="{D5CDD505-2E9C-101B-9397-08002B2CF9AE}" pid="5" name="MSIP_Label_a9e35c1d-0544-4444-bb99-5d9e66b4d885_SetDate">
    <vt:lpwstr>2020-09-21T11:19:19.6149454Z</vt:lpwstr>
  </property>
  <property fmtid="{D5CDD505-2E9C-101B-9397-08002B2CF9AE}" pid="6" name="MSIP_Label_a9e35c1d-0544-4444-bb99-5d9e66b4d885_Name">
    <vt:lpwstr>Offentlig</vt:lpwstr>
  </property>
  <property fmtid="{D5CDD505-2E9C-101B-9397-08002B2CF9AE}" pid="7" name="MSIP_Label_a9e35c1d-0544-4444-bb99-5d9e66b4d885_Application">
    <vt:lpwstr>Microsoft Azure Information Protection</vt:lpwstr>
  </property>
  <property fmtid="{D5CDD505-2E9C-101B-9397-08002B2CF9AE}" pid="8" name="MSIP_Label_a9e35c1d-0544-4444-bb99-5d9e66b4d885_Extended_MSFT_Method">
    <vt:lpwstr>Automatic</vt:lpwstr>
  </property>
  <property fmtid="{D5CDD505-2E9C-101B-9397-08002B2CF9AE}" pid="9" name="Sensitivity">
    <vt:lpwstr>Offentlig</vt:lpwstr>
  </property>
</Properties>
</file>